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9" r:id="rId2"/>
  </p:sldMasterIdLst>
  <p:notesMasterIdLst>
    <p:notesMasterId r:id="rId5"/>
  </p:notesMasterIdLst>
  <p:sldIdLst>
    <p:sldId id="262" r:id="rId3"/>
    <p:sldId id="263" r:id="rId4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5A"/>
    <a:srgbClr val="009943"/>
    <a:srgbClr val="906E30"/>
    <a:srgbClr val="A4723A"/>
    <a:srgbClr val="664724"/>
    <a:srgbClr val="645226"/>
    <a:srgbClr val="640000"/>
    <a:srgbClr val="3E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66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8" cy="498055"/>
          </a:xfrm>
          <a:prstGeom prst="rect">
            <a:avLst/>
          </a:prstGeom>
        </p:spPr>
        <p:txBody>
          <a:bodyPr vert="horz" lIns="91446" tIns="45722" rIns="91446" bIns="4572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8" cy="498055"/>
          </a:xfrm>
          <a:prstGeom prst="rect">
            <a:avLst/>
          </a:prstGeom>
        </p:spPr>
        <p:txBody>
          <a:bodyPr vert="horz" lIns="91446" tIns="45722" rIns="91446" bIns="4572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6" tIns="45722" rIns="91446" bIns="457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3"/>
          </a:xfrm>
          <a:prstGeom prst="rect">
            <a:avLst/>
          </a:prstGeom>
        </p:spPr>
        <p:txBody>
          <a:bodyPr vert="horz" lIns="91446" tIns="45722" rIns="91446" bIns="457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8" cy="498054"/>
          </a:xfrm>
          <a:prstGeom prst="rect">
            <a:avLst/>
          </a:prstGeom>
        </p:spPr>
        <p:txBody>
          <a:bodyPr vert="horz" lIns="91446" tIns="45722" rIns="91446" bIns="4572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8" cy="498054"/>
          </a:xfrm>
          <a:prstGeom prst="rect">
            <a:avLst/>
          </a:prstGeom>
        </p:spPr>
        <p:txBody>
          <a:bodyPr vert="horz" lIns="91446" tIns="45722" rIns="91446" bIns="4572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30"/>
            <a:ext cx="6609239" cy="3797499"/>
          </a:xfrm>
          <a:prstGeom prst="rect">
            <a:avLst/>
          </a:prstGeom>
        </p:spPr>
        <p:txBody>
          <a:bodyPr lIns="91425" tIns="45713" rIns="91425" bIns="45713" anchor="b"/>
          <a:lstStyle>
            <a:lvl1pPr algn="ctr"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 algn="ctr">
              <a:buNone/>
              <a:defRPr sz="2000"/>
            </a:lvl1pPr>
            <a:lvl2pPr marL="388695" indent="0" algn="ctr">
              <a:buNone/>
              <a:defRPr sz="1700"/>
            </a:lvl2pPr>
            <a:lvl3pPr marL="777390" indent="0" algn="ctr">
              <a:buNone/>
              <a:defRPr sz="1600"/>
            </a:lvl3pPr>
            <a:lvl4pPr marL="1166084" indent="0" algn="ctr">
              <a:buNone/>
              <a:defRPr sz="1300"/>
            </a:lvl4pPr>
            <a:lvl5pPr marL="1554780" indent="0" algn="ctr">
              <a:buNone/>
              <a:defRPr sz="1300"/>
            </a:lvl5pPr>
            <a:lvl6pPr marL="1943475" indent="0" algn="ctr">
              <a:buNone/>
              <a:defRPr sz="1300"/>
            </a:lvl6pPr>
            <a:lvl7pPr marL="2332170" indent="0" algn="ctr">
              <a:buNone/>
              <a:defRPr sz="1300"/>
            </a:lvl7pPr>
            <a:lvl8pPr marL="2720863" indent="0" algn="ctr">
              <a:buNone/>
              <a:defRPr sz="1300"/>
            </a:lvl8pPr>
            <a:lvl9pPr marL="3109558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694A3B7E-DD21-4048-88F3-59665D8E8CDB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84903F17-9641-4B84-A974-7D55D06F1897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07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6AE7DE13-46BE-4B37-9FBB-8FA2A87D7224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9A7FC707-0A99-4B85-9C38-B64E72987C1E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512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3" y="2719358"/>
            <a:ext cx="6706433" cy="4537305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99586"/>
            <a:ext cx="6706433" cy="2386061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8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3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660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547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434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321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208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095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8184D596-71CB-401C-BE2A-FF96587D8E95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3D9CCBC2-8C21-4C9A-A2A0-C4F7CFD13B61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45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2"/>
            <a:ext cx="3304619" cy="6920844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3672"/>
            <a:ext cx="3304619" cy="6920844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B73FDC24-657B-46BD-9F76-F6EB56EE60B7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0B8B99DA-1B7B-4D03-B44C-EA0B6BFD2A82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175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580737"/>
            <a:ext cx="6706433" cy="210832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lIns="91425" tIns="45713" rIns="91425" bIns="45713" anchor="b"/>
          <a:lstStyle>
            <a:lvl1pPr marL="0" indent="0">
              <a:buNone/>
              <a:defRPr sz="2000" b="1"/>
            </a:lvl1pPr>
            <a:lvl2pPr marL="388695" indent="0">
              <a:buNone/>
              <a:defRPr sz="1700" b="1"/>
            </a:lvl2pPr>
            <a:lvl3pPr marL="777390" indent="0">
              <a:buNone/>
              <a:defRPr sz="1600" b="1"/>
            </a:lvl3pPr>
            <a:lvl4pPr marL="1166084" indent="0">
              <a:buNone/>
              <a:defRPr sz="1300" b="1"/>
            </a:lvl4pPr>
            <a:lvl5pPr marL="1554780" indent="0">
              <a:buNone/>
              <a:defRPr sz="1300" b="1"/>
            </a:lvl5pPr>
            <a:lvl6pPr marL="1943475" indent="0">
              <a:buNone/>
              <a:defRPr sz="1300" b="1"/>
            </a:lvl6pPr>
            <a:lvl7pPr marL="2332170" indent="0">
              <a:buNone/>
              <a:defRPr sz="1300" b="1"/>
            </a:lvl7pPr>
            <a:lvl8pPr marL="2720863" indent="0">
              <a:buNone/>
              <a:defRPr sz="1300" b="1"/>
            </a:lvl8pPr>
            <a:lvl9pPr marL="3109558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6"/>
            <a:ext cx="3289432" cy="5860372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5"/>
            <a:ext cx="3305632" cy="1310440"/>
          </a:xfrm>
          <a:prstGeom prst="rect">
            <a:avLst/>
          </a:prstGeom>
        </p:spPr>
        <p:txBody>
          <a:bodyPr lIns="91425" tIns="45713" rIns="91425" bIns="45713" anchor="b"/>
          <a:lstStyle>
            <a:lvl1pPr marL="0" indent="0">
              <a:buNone/>
              <a:defRPr sz="2000" b="1"/>
            </a:lvl1pPr>
            <a:lvl2pPr marL="388695" indent="0">
              <a:buNone/>
              <a:defRPr sz="1700" b="1"/>
            </a:lvl2pPr>
            <a:lvl3pPr marL="777390" indent="0">
              <a:buNone/>
              <a:defRPr sz="1600" b="1"/>
            </a:lvl3pPr>
            <a:lvl4pPr marL="1166084" indent="0">
              <a:buNone/>
              <a:defRPr sz="1300" b="1"/>
            </a:lvl4pPr>
            <a:lvl5pPr marL="1554780" indent="0">
              <a:buNone/>
              <a:defRPr sz="1300" b="1"/>
            </a:lvl5pPr>
            <a:lvl6pPr marL="1943475" indent="0">
              <a:buNone/>
              <a:defRPr sz="1300" b="1"/>
            </a:lvl6pPr>
            <a:lvl7pPr marL="2332170" indent="0">
              <a:buNone/>
              <a:defRPr sz="1300" b="1"/>
            </a:lvl7pPr>
            <a:lvl8pPr marL="2720863" indent="0">
              <a:buNone/>
              <a:defRPr sz="1300" b="1"/>
            </a:lvl8pPr>
            <a:lvl9pPr marL="3109558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2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23244564-11C5-49CA-A6C6-0EFA5B9EEF59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A10FB411-F8C4-4E71-AA2F-EFB8BA585732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51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1E3C5F0A-E814-4F5B-8509-4826EF6EAFAD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F8C3135D-753B-4641-9B40-F5C756AB03B8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44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6449F838-D727-4C3D-981F-C91357BA9725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2E37CFDE-7B0F-4037-894D-A6CABA6358C6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7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1300"/>
            </a:lvl1pPr>
            <a:lvl2pPr marL="388695" indent="0">
              <a:buNone/>
              <a:defRPr sz="1200"/>
            </a:lvl2pPr>
            <a:lvl3pPr marL="777390" indent="0">
              <a:buNone/>
              <a:defRPr sz="1000"/>
            </a:lvl3pPr>
            <a:lvl4pPr marL="1166084" indent="0">
              <a:buNone/>
              <a:defRPr sz="900"/>
            </a:lvl4pPr>
            <a:lvl5pPr marL="1554780" indent="0">
              <a:buNone/>
              <a:defRPr sz="900"/>
            </a:lvl5pPr>
            <a:lvl6pPr marL="1943475" indent="0">
              <a:buNone/>
              <a:defRPr sz="900"/>
            </a:lvl6pPr>
            <a:lvl7pPr marL="2332170" indent="0">
              <a:buNone/>
              <a:defRPr sz="900"/>
            </a:lvl7pPr>
            <a:lvl8pPr marL="2720863" indent="0">
              <a:buNone/>
              <a:defRPr sz="900"/>
            </a:lvl8pPr>
            <a:lvl9pPr marL="310955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61578700-CC02-43A7-8D67-617F0C9B34C3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717CBD56-090A-4AA6-BB18-0A87B6BE4240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23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 lIns="91425" tIns="45713" rIns="91425" bIns="45713" anchor="t"/>
          <a:lstStyle>
            <a:lvl1pPr marL="0" indent="0">
              <a:buNone/>
              <a:defRPr sz="2700"/>
            </a:lvl1pPr>
            <a:lvl2pPr marL="388695" indent="0">
              <a:buNone/>
              <a:defRPr sz="2300"/>
            </a:lvl2pPr>
            <a:lvl3pPr marL="777390" indent="0">
              <a:buNone/>
              <a:defRPr sz="2000"/>
            </a:lvl3pPr>
            <a:lvl4pPr marL="1166084" indent="0">
              <a:buNone/>
              <a:defRPr sz="1700"/>
            </a:lvl4pPr>
            <a:lvl5pPr marL="1554780" indent="0">
              <a:buNone/>
              <a:defRPr sz="1700"/>
            </a:lvl5pPr>
            <a:lvl6pPr marL="1943475" indent="0">
              <a:buNone/>
              <a:defRPr sz="1700"/>
            </a:lvl6pPr>
            <a:lvl7pPr marL="2332170" indent="0">
              <a:buNone/>
              <a:defRPr sz="1700"/>
            </a:lvl7pPr>
            <a:lvl8pPr marL="2720863" indent="0">
              <a:buNone/>
              <a:defRPr sz="1700"/>
            </a:lvl8pPr>
            <a:lvl9pPr marL="3109558" indent="0">
              <a:buNone/>
              <a:defRPr sz="17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1300"/>
            </a:lvl1pPr>
            <a:lvl2pPr marL="388695" indent="0">
              <a:buNone/>
              <a:defRPr sz="1200"/>
            </a:lvl2pPr>
            <a:lvl3pPr marL="777390" indent="0">
              <a:buNone/>
              <a:defRPr sz="1000"/>
            </a:lvl3pPr>
            <a:lvl4pPr marL="1166084" indent="0">
              <a:buNone/>
              <a:defRPr sz="900"/>
            </a:lvl4pPr>
            <a:lvl5pPr marL="1554780" indent="0">
              <a:buNone/>
              <a:defRPr sz="900"/>
            </a:lvl5pPr>
            <a:lvl6pPr marL="1943475" indent="0">
              <a:buNone/>
              <a:defRPr sz="900"/>
            </a:lvl6pPr>
            <a:lvl7pPr marL="2332170" indent="0">
              <a:buNone/>
              <a:defRPr sz="900"/>
            </a:lvl7pPr>
            <a:lvl8pPr marL="2720863" indent="0">
              <a:buNone/>
              <a:defRPr sz="900"/>
            </a:lvl8pPr>
            <a:lvl9pPr marL="310955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D7CF08AA-2110-42CD-8773-E3A4EF59A3C2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5D69A334-02AD-4810-8742-6DB93C5EA25A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84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57294DBB-917B-4186-A703-7409F7CF8E54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552B72EE-4B45-425F-B500-026DA88CB77F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83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7"/>
            <a:ext cx="1676608" cy="9243782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2" y="580737"/>
            <a:ext cx="4932630" cy="9243782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C64D20DD-EE55-4DDE-BB8B-8D151B9371C9}" type="datetimeFigureOut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12/18/2020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endParaRPr lang="en-US" sz="2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 defTabSz="1018844">
              <a:defRPr/>
            </a:pPr>
            <a:fld id="{EF60586A-009D-4946-86B1-6BEB0D580BF8}" type="slidenum">
              <a:rPr lang="en-US" sz="2000">
                <a:solidFill>
                  <a:prstClr val="black">
                    <a:tint val="75000"/>
                  </a:prstClr>
                </a:solidFill>
              </a:rPr>
              <a:pPr defTabSz="1018844">
                <a:defRPr/>
              </a:pPr>
              <a:t>‹#›</a:t>
            </a:fld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34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79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99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127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254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381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506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44" indent="-193644" algn="l" defTabSz="776164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519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395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270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558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821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516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5211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06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8695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39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6084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78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3475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217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863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9558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01695" y="77124"/>
            <a:ext cx="7213600" cy="10481817"/>
          </a:xfrm>
          <a:prstGeom prst="roundRect">
            <a:avLst>
              <a:gd name="adj" fmla="val 434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2743866" y="911684"/>
            <a:ext cx="5431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クラブ交流会</a:t>
            </a:r>
            <a:endParaRPr lang="en-US" altLang="ja-JP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C0E37490-91F6-4A68-A852-B36E5935C532}"/>
              </a:ext>
            </a:extLst>
          </p:cNvPr>
          <p:cNvSpPr/>
          <p:nvPr/>
        </p:nvSpPr>
        <p:spPr>
          <a:xfrm>
            <a:off x="231531" y="8824659"/>
            <a:ext cx="7387857" cy="18994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70A66F11-70C2-4A7D-B7C1-66A6C88B1240}"/>
              </a:ext>
            </a:extLst>
          </p:cNvPr>
          <p:cNvSpPr/>
          <p:nvPr/>
        </p:nvSpPr>
        <p:spPr>
          <a:xfrm>
            <a:off x="269043" y="8903176"/>
            <a:ext cx="7575111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　 催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公益財団法人大阪府スポーツ協会　大阪府総合型地域スポーツクラブ連絡会協議会（大阪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ねっと）　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対象者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府内の総合型地域スポーツクラブ及び設立準備団体においてクラブ運営に携わっている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大阪府内の地域スポーツに携わる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、関心のある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申込み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申込書に必要事項を記入し、</a:t>
            </a: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８日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までに、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大阪府スポーツ協会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へ郵送または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、メール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にてお申込みください。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問合せ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大阪府スポーツ協会　立溝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たてみぞ）　　　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06-6643-5234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：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06-6630-6110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E-mail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adviser-osaka@japan-sports.or.jp</a:t>
            </a:r>
          </a:p>
          <a:p>
            <a:pPr>
              <a:spcAft>
                <a:spcPts val="0"/>
              </a:spcAft>
            </a:pP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 〒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556-0011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大阪市浪速区難波中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3-4-36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大阪府立体育会館内</a:t>
            </a:r>
            <a:endParaRPr lang="ja-JP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947A9753-33C4-4888-B9C8-0A6056C1E521}"/>
              </a:ext>
            </a:extLst>
          </p:cNvPr>
          <p:cNvGrpSpPr/>
          <p:nvPr/>
        </p:nvGrpSpPr>
        <p:grpSpPr>
          <a:xfrm>
            <a:off x="3122111" y="2898426"/>
            <a:ext cx="3999580" cy="1432658"/>
            <a:chOff x="-5426146" y="2333044"/>
            <a:chExt cx="3597130" cy="1328825"/>
          </a:xfrm>
        </p:grpSpPr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B19687BC-E962-4657-9CE7-0A99CED595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331"/>
            <a:stretch/>
          </p:blipFill>
          <p:spPr>
            <a:xfrm>
              <a:off x="-5426146" y="2333044"/>
              <a:ext cx="3597130" cy="1328825"/>
            </a:xfrm>
            <a:prstGeom prst="rect">
              <a:avLst/>
            </a:prstGeom>
          </p:spPr>
        </p:pic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A0EDDF4F-F9AC-492A-84F3-6104AD1073B4}"/>
                </a:ext>
              </a:extLst>
            </p:cNvPr>
            <p:cNvCxnSpPr/>
            <p:nvPr/>
          </p:nvCxnSpPr>
          <p:spPr>
            <a:xfrm>
              <a:off x="-5384536" y="2333044"/>
              <a:ext cx="3513909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Rectangle 3">
            <a:extLst>
              <a:ext uri="{FF2B5EF4-FFF2-40B4-BE49-F238E27FC236}">
                <a16:creationId xmlns:a16="http://schemas.microsoft.com/office/drawing/2014/main" id="{20CEC3EB-61F1-4E25-A67C-9EB2E2667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68538" y="7599259"/>
            <a:ext cx="12618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066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527E0D46-93D3-4D62-8C81-BB8C391BCEA4}"/>
              </a:ext>
            </a:extLst>
          </p:cNvPr>
          <p:cNvSpPr/>
          <p:nvPr/>
        </p:nvSpPr>
        <p:spPr>
          <a:xfrm>
            <a:off x="3237311" y="3464382"/>
            <a:ext cx="3403788" cy="580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77514">
              <a:defRPr/>
            </a:pPr>
            <a:r>
              <a:rPr lang="ja-JP" altLang="en-US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　間：</a:t>
            </a:r>
            <a:r>
              <a: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分～</a:t>
            </a:r>
            <a:r>
              <a: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16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777514">
              <a:defRPr/>
            </a:pPr>
            <a:r>
              <a:rPr lang="ja-JP" altLang="en-US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受付　</a:t>
            </a:r>
            <a:r>
              <a: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分～</a:t>
            </a:r>
            <a:endParaRPr lang="en-US" altLang="ja-JP" sz="16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079EA44-E582-4D00-A68A-A26D3C1C077F}"/>
              </a:ext>
            </a:extLst>
          </p:cNvPr>
          <p:cNvSpPr txBox="1"/>
          <p:nvPr/>
        </p:nvSpPr>
        <p:spPr>
          <a:xfrm>
            <a:off x="248760" y="1711335"/>
            <a:ext cx="89219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～オンラインでつながるクラブの　　　　～</a:t>
            </a:r>
            <a:endParaRPr lang="ja-JP" altLang="en-US" sz="2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EF25DBF-70F3-4365-AC9C-D4A31769309D}"/>
              </a:ext>
            </a:extLst>
          </p:cNvPr>
          <p:cNvGrpSpPr/>
          <p:nvPr/>
        </p:nvGrpSpPr>
        <p:grpSpPr>
          <a:xfrm>
            <a:off x="-387266" y="177560"/>
            <a:ext cx="3002127" cy="1493893"/>
            <a:chOff x="-459813" y="247647"/>
            <a:chExt cx="3002127" cy="1493893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C6E692C6-CD1B-4E5B-B85B-CF58C1732E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11184">
              <a:off x="-48431" y="247647"/>
              <a:ext cx="2176586" cy="1493893"/>
            </a:xfrm>
            <a:prstGeom prst="rect">
              <a:avLst/>
            </a:prstGeom>
          </p:spPr>
        </p:pic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D9F8EC2F-3518-4473-9C29-C6C32D1BCA2C}"/>
                </a:ext>
              </a:extLst>
            </p:cNvPr>
            <p:cNvSpPr/>
            <p:nvPr/>
          </p:nvSpPr>
          <p:spPr>
            <a:xfrm rot="20194139">
              <a:off x="-459813" y="557879"/>
              <a:ext cx="3002127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600" dirty="0">
                  <a:ln w="0"/>
                  <a:effectLst>
                    <a:reflection blurRad="6350" stA="55000" endA="300" endPos="45500" dir="5400000" sy="-100000" algn="bl" rotWithShape="0"/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クラブの</a:t>
              </a:r>
              <a:endParaRPr lang="en-US" altLang="ja-JP" sz="1600" dirty="0">
                <a:ln w="0"/>
                <a:effectLst>
                  <a:reflection blurRad="6350" stA="55000" endA="300" endPos="45500" dir="5400000" sy="-100000" algn="bl" rotWithShape="0"/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800" b="1" dirty="0">
                  <a:ln w="0"/>
                  <a:effectLst>
                    <a:reflection blurRad="6350" stA="55000" endA="300" endPos="45500" dir="5400000" sy="-100000" algn="bl" rotWithShape="0"/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悩み</a:t>
              </a:r>
              <a:r>
                <a:rPr lang="ja-JP" altLang="en-US" sz="1600" dirty="0">
                  <a:ln w="0"/>
                  <a:effectLst>
                    <a:reflection blurRad="6350" stA="55000" endA="300" endPos="45500" dir="5400000" sy="-100000" algn="bl" rotWithShape="0"/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800" b="1" dirty="0">
                  <a:ln w="0"/>
                  <a:effectLst>
                    <a:reflection blurRad="6350" stA="55000" endA="300" endPos="45500" dir="5400000" sy="-100000" algn="bl" rotWithShape="0"/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課題</a:t>
              </a:r>
              <a:r>
                <a:rPr lang="ja-JP" altLang="en-US" sz="1600" dirty="0">
                  <a:ln w="0"/>
                  <a:effectLst>
                    <a:reflection blurRad="6350" stA="55000" endA="300" endPos="45500" dir="5400000" sy="-100000" algn="bl" rotWithShape="0"/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を</a:t>
              </a:r>
              <a:endParaRPr lang="en-US" altLang="ja-JP" sz="1600" dirty="0">
                <a:ln w="0"/>
                <a:effectLst>
                  <a:reflection blurRad="6350" stA="55000" endA="300" endPos="45500" dir="5400000" sy="-100000" algn="bl" rotWithShape="0"/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dirty="0">
                  <a:ln w="0"/>
                  <a:effectLst>
                    <a:reflection blurRad="6350" stA="55000" endA="300" endPos="45500" dir="5400000" sy="-100000" algn="bl" rotWithShape="0"/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シェアしよう</a:t>
              </a:r>
              <a:r>
                <a:rPr lang="en-US" altLang="ja-JP" sz="1600" dirty="0">
                  <a:ln w="0"/>
                  <a:effectLst>
                    <a:reflection blurRad="6350" stA="55000" endA="300" endPos="45500" dir="5400000" sy="-100000" algn="bl" rotWithShape="0"/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‼</a:t>
              </a:r>
              <a:endParaRPr lang="en-US" altLang="ja-JP" sz="2000" dirty="0">
                <a:ln w="0"/>
                <a:effectLst>
                  <a:reflection blurRad="6350" stA="55000" endA="300" endPos="45500" dir="5400000" sy="-100000" algn="bl" rotWithShape="0"/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48AE557B-6F23-4034-93A4-5E3F12436155}"/>
              </a:ext>
            </a:extLst>
          </p:cNvPr>
          <p:cNvSpPr/>
          <p:nvPr/>
        </p:nvSpPr>
        <p:spPr>
          <a:xfrm>
            <a:off x="248760" y="743087"/>
            <a:ext cx="5431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オンライン</a:t>
            </a:r>
            <a:endParaRPr lang="en-US" altLang="ja-JP" sz="48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41065" y="426939"/>
            <a:ext cx="657775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600" b="1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600" b="1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年度総合型地域スポーツクラブ育成推進事業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9105D04-9A0E-4933-8829-860B743A45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8" y="1483144"/>
            <a:ext cx="1495331" cy="102103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98C4262-E710-4F26-81BF-72E68FC2E8E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8" b="4525"/>
          <a:stretch/>
        </p:blipFill>
        <p:spPr>
          <a:xfrm>
            <a:off x="6316604" y="1497113"/>
            <a:ext cx="936112" cy="914126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0AA722AB-A990-4F03-8FEB-652D95B22E50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579" y="3198010"/>
            <a:ext cx="1194275" cy="119427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40867EB-2F2D-409F-BE86-86266FD345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118" y="2603137"/>
            <a:ext cx="1330189" cy="816210"/>
          </a:xfrm>
          <a:prstGeom prst="rect">
            <a:avLst/>
          </a:prstGeom>
        </p:spPr>
      </p:pic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97DE82CA-6382-42E5-9A9E-4F804E1FE3AF}"/>
              </a:ext>
            </a:extLst>
          </p:cNvPr>
          <p:cNvSpPr/>
          <p:nvPr/>
        </p:nvSpPr>
        <p:spPr>
          <a:xfrm>
            <a:off x="1527717" y="2700878"/>
            <a:ext cx="1410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n w="0"/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コロナ対策</a:t>
            </a:r>
            <a:endParaRPr lang="en-US" altLang="ja-JP" sz="1200" dirty="0">
              <a:ln w="0"/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n w="0"/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どうしよう</a:t>
            </a:r>
            <a:r>
              <a:rPr lang="en-US" altLang="ja-JP" sz="1200" dirty="0">
                <a:ln w="0"/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…</a:t>
            </a:r>
            <a:endParaRPr lang="en-US" altLang="ja-JP" sz="1600" dirty="0">
              <a:ln w="0"/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90" name="図 89">
            <a:extLst>
              <a:ext uri="{FF2B5EF4-FFF2-40B4-BE49-F238E27FC236}">
                <a16:creationId xmlns:a16="http://schemas.microsoft.com/office/drawing/2014/main" id="{73515D63-500C-49B8-8021-8D7C8987EF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80" y="2651444"/>
            <a:ext cx="1520769" cy="816210"/>
          </a:xfrm>
          <a:prstGeom prst="rect">
            <a:avLst/>
          </a:prstGeom>
        </p:spPr>
      </p:pic>
      <p:sp>
        <p:nvSpPr>
          <p:cNvPr id="17" name="角丸四角形 16"/>
          <p:cNvSpPr/>
          <p:nvPr/>
        </p:nvSpPr>
        <p:spPr>
          <a:xfrm>
            <a:off x="3104765" y="3086559"/>
            <a:ext cx="3356355" cy="33371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日にち：令和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日（日）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8" name="図 97">
            <a:extLst>
              <a:ext uri="{FF2B5EF4-FFF2-40B4-BE49-F238E27FC236}">
                <a16:creationId xmlns:a16="http://schemas.microsoft.com/office/drawing/2014/main" id="{6240B650-3CF6-4F59-8BF7-8182AFB18BC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58" y="3211280"/>
            <a:ext cx="1194275" cy="1194275"/>
          </a:xfrm>
          <a:prstGeom prst="rect">
            <a:avLst/>
          </a:prstGeom>
        </p:spPr>
      </p:pic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1AEFE614-E2DD-4D97-BB5C-364DEEA66886}"/>
              </a:ext>
            </a:extLst>
          </p:cNvPr>
          <p:cNvSpPr/>
          <p:nvPr/>
        </p:nvSpPr>
        <p:spPr>
          <a:xfrm>
            <a:off x="-108698" y="2749615"/>
            <a:ext cx="1699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n w="0"/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他のクラブは</a:t>
            </a:r>
            <a:endParaRPr lang="en-US" altLang="ja-JP" sz="1200" dirty="0">
              <a:ln w="0"/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n w="0"/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どうしているかな？</a:t>
            </a:r>
            <a:endParaRPr lang="en-US" altLang="ja-JP" sz="1600" dirty="0">
              <a:ln w="0"/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2115438E-4E86-417E-BA2D-C71C453572C1}"/>
              </a:ext>
            </a:extLst>
          </p:cNvPr>
          <p:cNvSpPr/>
          <p:nvPr/>
        </p:nvSpPr>
        <p:spPr>
          <a:xfrm rot="778869">
            <a:off x="5471022" y="2729102"/>
            <a:ext cx="2304570" cy="47274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角丸四角形 16">
            <a:extLst>
              <a:ext uri="{FF2B5EF4-FFF2-40B4-BE49-F238E27FC236}">
                <a16:creationId xmlns:a16="http://schemas.microsoft.com/office/drawing/2014/main" id="{BAC8ABB9-6BE4-4079-B4BE-19721A415027}"/>
              </a:ext>
            </a:extLst>
          </p:cNvPr>
          <p:cNvSpPr/>
          <p:nvPr/>
        </p:nvSpPr>
        <p:spPr>
          <a:xfrm rot="764231">
            <a:off x="5186931" y="2648569"/>
            <a:ext cx="2957548" cy="6131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参加費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無料！</a:t>
            </a:r>
            <a:endParaRPr kumimoji="1"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16BB80A-F520-4855-9DA2-12310CA1387B}"/>
              </a:ext>
            </a:extLst>
          </p:cNvPr>
          <p:cNvSpPr txBox="1"/>
          <p:nvPr/>
        </p:nvSpPr>
        <p:spPr>
          <a:xfrm>
            <a:off x="1514541" y="4496279"/>
            <a:ext cx="42431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777514">
              <a:defRPr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オンラインツール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zoom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を利用します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777514"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7" name="表 47">
            <a:extLst>
              <a:ext uri="{FF2B5EF4-FFF2-40B4-BE49-F238E27FC236}">
                <a16:creationId xmlns:a16="http://schemas.microsoft.com/office/drawing/2014/main" id="{4C3D35C3-25B0-4E97-ADB4-4B742EF9A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105195"/>
              </p:ext>
            </p:extLst>
          </p:nvPr>
        </p:nvGraphicFramePr>
        <p:xfrm>
          <a:off x="678568" y="4935753"/>
          <a:ext cx="6125228" cy="33627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84944">
                  <a:extLst>
                    <a:ext uri="{9D8B030D-6E8A-4147-A177-3AD203B41FA5}">
                      <a16:colId xmlns:a16="http://schemas.microsoft.com/office/drawing/2014/main" val="3880922513"/>
                    </a:ext>
                  </a:extLst>
                </a:gridCol>
                <a:gridCol w="4140284">
                  <a:extLst>
                    <a:ext uri="{9D8B030D-6E8A-4147-A177-3AD203B41FA5}">
                      <a16:colId xmlns:a16="http://schemas.microsoft.com/office/drawing/2014/main" val="132684448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オンラインクラブ交流会～オンラインでつながるクラブの輪～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00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受付開始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428551"/>
                  </a:ext>
                </a:extLst>
              </a:tr>
              <a:tr h="579676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開会式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操作方法の確認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269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分～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参加クラブの近状報告（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89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新型コロナウイルス禍において工夫を凝らし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活動しているクラブの事例共有（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898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休憩・オンライン情報交流会の準備（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88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オンライン情報交流会（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960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閉会式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789910"/>
                  </a:ext>
                </a:extLst>
              </a:tr>
            </a:tbl>
          </a:graphicData>
        </a:graphic>
      </p:graphicFrame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470AE7CE-F8E9-46AA-AF6E-98E9430AE83E}"/>
              </a:ext>
            </a:extLst>
          </p:cNvPr>
          <p:cNvSpPr txBox="1"/>
          <p:nvPr/>
        </p:nvSpPr>
        <p:spPr>
          <a:xfrm>
            <a:off x="348226" y="4454292"/>
            <a:ext cx="148302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777514">
              <a:defRPr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日程表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37473C81-5FCB-4930-A68F-5F66044D3EB8}"/>
              </a:ext>
            </a:extLst>
          </p:cNvPr>
          <p:cNvSpPr txBox="1"/>
          <p:nvPr/>
        </p:nvSpPr>
        <p:spPr>
          <a:xfrm>
            <a:off x="4807316" y="8379956"/>
            <a:ext cx="27321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777514">
              <a:defRPr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内容は変更する可能性がございます。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18076AFD-B1D8-4E18-8BC7-0223380FCDB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35" y="4454587"/>
            <a:ext cx="1197119" cy="106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8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858203" y="93084"/>
            <a:ext cx="2917372" cy="40011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defTabSz="1018844"/>
            <a:r>
              <a:rPr lang="en-US" altLang="ja-JP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FAX:06-6630-6110</a:t>
            </a:r>
            <a:endParaRPr lang="ja-JP" altLang="en-US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76809DD-59F0-47ED-A96F-6CAB3660662B}"/>
              </a:ext>
            </a:extLst>
          </p:cNvPr>
          <p:cNvSpPr txBox="1"/>
          <p:nvPr/>
        </p:nvSpPr>
        <p:spPr>
          <a:xfrm>
            <a:off x="0" y="108499"/>
            <a:ext cx="2917371" cy="46165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defTabSz="1018844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公益財団法人大阪府スポーツ協会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 defTabSz="1018844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立溝宛</a:t>
            </a: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EF2CC68C-C7A5-4693-B7D5-064421704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314732"/>
              </p:ext>
            </p:extLst>
          </p:nvPr>
        </p:nvGraphicFramePr>
        <p:xfrm>
          <a:off x="647787" y="1272338"/>
          <a:ext cx="6480000" cy="172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3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団体名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申込者氏名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連絡先　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TEL/FAX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同　　　　　　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55D3E682-2858-48FC-AE1E-99323D195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06435"/>
              </p:ext>
            </p:extLst>
          </p:nvPr>
        </p:nvGraphicFramePr>
        <p:xfrm>
          <a:off x="82583" y="4713862"/>
          <a:ext cx="7450045" cy="13048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7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231">
                  <a:extLst>
                    <a:ext uri="{9D8B030D-6E8A-4147-A177-3AD203B41FA5}">
                      <a16:colId xmlns:a16="http://schemas.microsoft.com/office/drawing/2014/main" val="283266738"/>
                    </a:ext>
                  </a:extLst>
                </a:gridCol>
                <a:gridCol w="1877805">
                  <a:extLst>
                    <a:ext uri="{9D8B030D-6E8A-4147-A177-3AD203B41FA5}">
                      <a16:colId xmlns:a16="http://schemas.microsoft.com/office/drawing/2014/main" val="1759360264"/>
                    </a:ext>
                  </a:extLst>
                </a:gridCol>
                <a:gridCol w="1004657">
                  <a:extLst>
                    <a:ext uri="{9D8B030D-6E8A-4147-A177-3AD203B41FA5}">
                      <a16:colId xmlns:a16="http://schemas.microsoft.com/office/drawing/2014/main" val="3003438900"/>
                    </a:ext>
                  </a:extLst>
                </a:gridCol>
              </a:tblGrid>
              <a:tr h="48879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参加者氏名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ふりがなもお書きください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団体における役職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連絡先メールアドレス</a:t>
                      </a:r>
                      <a:endParaRPr kumimoji="1" lang="en-US" altLang="ja-JP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（交流会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の送付先）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連絡先電話番号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（当日ご連絡がとれる電話番号）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オンライン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テスト接続の希望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「①・②・なし」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792BC8A-FC1C-45B6-B2DE-F3F09FBE3540}"/>
              </a:ext>
            </a:extLst>
          </p:cNvPr>
          <p:cNvSpPr txBox="1"/>
          <p:nvPr/>
        </p:nvSpPr>
        <p:spPr>
          <a:xfrm>
            <a:off x="-48878" y="4360325"/>
            <a:ext cx="7322457" cy="276999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defTabSz="1018844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参加者情報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申込者も再度ご記入ください。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DABA4C9-D669-4BFF-A7EA-81111704B613}"/>
              </a:ext>
            </a:extLst>
          </p:cNvPr>
          <p:cNvSpPr/>
          <p:nvPr/>
        </p:nvSpPr>
        <p:spPr>
          <a:xfrm>
            <a:off x="0" y="611441"/>
            <a:ext cx="7775575" cy="584761"/>
          </a:xfrm>
          <a:prstGeom prst="rect">
            <a:avLst/>
          </a:prstGeom>
        </p:spPr>
        <p:txBody>
          <a:bodyPr wrap="square" lIns="91425" tIns="45713" rIns="91425" bIns="45713">
            <a:spAutoFit/>
          </a:bodyPr>
          <a:lstStyle/>
          <a:p>
            <a:pPr algn="ctr"/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年度総合型地域スポーツクラブ育成推進事業</a:t>
            </a:r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オンラインクラブ交流会　参加申込書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3918724-976B-4AFE-A311-3F9DD8B2E795}"/>
              </a:ext>
            </a:extLst>
          </p:cNvPr>
          <p:cNvSpPr/>
          <p:nvPr/>
        </p:nvSpPr>
        <p:spPr>
          <a:xfrm>
            <a:off x="112166" y="9610989"/>
            <a:ext cx="1089617" cy="276985"/>
          </a:xfrm>
          <a:prstGeom prst="rect">
            <a:avLst/>
          </a:prstGeom>
        </p:spPr>
        <p:txBody>
          <a:bodyPr wrap="square" lIns="91425" tIns="45713" rIns="91425" bIns="45713">
            <a:spAutoFit/>
          </a:bodyPr>
          <a:lstStyle/>
          <a:p>
            <a:pPr defTabSz="1018844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≪備考≫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C88E7C6-4802-47EB-91F1-A2CEB6D8B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89425"/>
              </p:ext>
            </p:extLst>
          </p:nvPr>
        </p:nvGraphicFramePr>
        <p:xfrm>
          <a:off x="162762" y="9934452"/>
          <a:ext cx="7408022" cy="816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08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6031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9C9597-A4AA-472F-8F4C-302F0E8D3075}"/>
              </a:ext>
            </a:extLst>
          </p:cNvPr>
          <p:cNvSpPr txBox="1"/>
          <p:nvPr/>
        </p:nvSpPr>
        <p:spPr>
          <a:xfrm>
            <a:off x="82582" y="3159902"/>
            <a:ext cx="6866857" cy="110798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defTabSz="1018844"/>
            <a:r>
              <a:rPr lang="ja-JP" altLang="en-US" sz="11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≪オンラインテスト接続について≫</a:t>
            </a:r>
            <a:endParaRPr lang="en-US" altLang="ja-JP" sz="11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18844"/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以下、日程でオンラインテスト接続を行います。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18844"/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ご希望の方は≪参加者情報≫「オンラインテスト接続の希望」に希望日の番号をご記入ください。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18844"/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以下日程がご都合の悪い方、テスト接続に不安ある方は備考欄にご記入ください。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18844"/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</a:p>
          <a:p>
            <a:pPr defTabSz="1018844"/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日（木）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34EB372-726B-487E-A920-85EAF86317A4}"/>
              </a:ext>
            </a:extLst>
          </p:cNvPr>
          <p:cNvSpPr/>
          <p:nvPr/>
        </p:nvSpPr>
        <p:spPr>
          <a:xfrm>
            <a:off x="91156" y="9051262"/>
            <a:ext cx="7322457" cy="430887"/>
          </a:xfrm>
          <a:prstGeom prst="rect">
            <a:avLst/>
          </a:prstGeom>
        </p:spPr>
        <p:txBody>
          <a:bodyPr wrap="square" lIns="91425" tIns="45713" rIns="91425" bIns="45713">
            <a:spAutoFit/>
          </a:bodyPr>
          <a:lstStyle/>
          <a:p>
            <a:pPr defTabSz="1018844"/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この参加申込書により取得した個人情報は、本交流会実施に係る本会からの事務連絡、受付等の運営業務に利用する他、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018844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氏名、団体名、団体における役職名を記載した名簿を作成し、参加者への配付に利用いたします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9D48F2C-AF0F-493F-8E98-8F6EB9B4F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8938"/>
              </p:ext>
            </p:extLst>
          </p:nvPr>
        </p:nvGraphicFramePr>
        <p:xfrm>
          <a:off x="102697" y="6171761"/>
          <a:ext cx="7450045" cy="13048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7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231">
                  <a:extLst>
                    <a:ext uri="{9D8B030D-6E8A-4147-A177-3AD203B41FA5}">
                      <a16:colId xmlns:a16="http://schemas.microsoft.com/office/drawing/2014/main" val="283266738"/>
                    </a:ext>
                  </a:extLst>
                </a:gridCol>
                <a:gridCol w="1877805">
                  <a:extLst>
                    <a:ext uri="{9D8B030D-6E8A-4147-A177-3AD203B41FA5}">
                      <a16:colId xmlns:a16="http://schemas.microsoft.com/office/drawing/2014/main" val="1759360264"/>
                    </a:ext>
                  </a:extLst>
                </a:gridCol>
                <a:gridCol w="1004657">
                  <a:extLst>
                    <a:ext uri="{9D8B030D-6E8A-4147-A177-3AD203B41FA5}">
                      <a16:colId xmlns:a16="http://schemas.microsoft.com/office/drawing/2014/main" val="3003438900"/>
                    </a:ext>
                  </a:extLst>
                </a:gridCol>
              </a:tblGrid>
              <a:tr h="48879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参加者氏名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ふりがなもお書きください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団体における役職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連絡先メールアドレス</a:t>
                      </a:r>
                      <a:endParaRPr kumimoji="1" lang="en-US" altLang="ja-JP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（交流会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の送付先）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連絡先電話番号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（当日ご連絡がとれる電話番号）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オンライン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テスト接続の希望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777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「①・②・なし」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6ED0D92E-F62A-4A91-B906-EBB611128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674860"/>
              </p:ext>
            </p:extLst>
          </p:nvPr>
        </p:nvGraphicFramePr>
        <p:xfrm>
          <a:off x="112166" y="7629660"/>
          <a:ext cx="7450045" cy="13048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7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231">
                  <a:extLst>
                    <a:ext uri="{9D8B030D-6E8A-4147-A177-3AD203B41FA5}">
                      <a16:colId xmlns:a16="http://schemas.microsoft.com/office/drawing/2014/main" val="283266738"/>
                    </a:ext>
                  </a:extLst>
                </a:gridCol>
                <a:gridCol w="1877805">
                  <a:extLst>
                    <a:ext uri="{9D8B030D-6E8A-4147-A177-3AD203B41FA5}">
                      <a16:colId xmlns:a16="http://schemas.microsoft.com/office/drawing/2014/main" val="1759360264"/>
                    </a:ext>
                  </a:extLst>
                </a:gridCol>
                <a:gridCol w="1004657">
                  <a:extLst>
                    <a:ext uri="{9D8B030D-6E8A-4147-A177-3AD203B41FA5}">
                      <a16:colId xmlns:a16="http://schemas.microsoft.com/office/drawing/2014/main" val="3003438900"/>
                    </a:ext>
                  </a:extLst>
                </a:gridCol>
              </a:tblGrid>
              <a:tr h="48879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参加者氏名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ふりがなもお書きください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団体における役職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連絡先メールアドレス</a:t>
                      </a:r>
                      <a:endParaRPr kumimoji="1" lang="en-US" altLang="ja-JP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（交流会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の送付先）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連絡先電話番号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（当日ご連絡がとれる電話番号）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オンライン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テスト接続の希望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777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「①・②・なし」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26839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2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1838</TotalTime>
  <Words>682</Words>
  <Application>Microsoft Office PowerPoint</Application>
  <PresentationFormat>ユーザー設定</PresentationFormat>
  <Paragraphs>98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Meiryo UI</vt:lpstr>
      <vt:lpstr>メイリオ</vt:lpstr>
      <vt:lpstr>Arial</vt:lpstr>
      <vt:lpstr>Calibri</vt:lpstr>
      <vt:lpstr>Calibri Light</vt:lpstr>
      <vt:lpstr>1_ガイド入りテンプレートサンプル20130531三木さん</vt:lpstr>
      <vt:lpstr>2_ガイド入りテンプレートサンプル20130531三木さん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sougougata</cp:lastModifiedBy>
  <cp:revision>119</cp:revision>
  <cp:lastPrinted>2020-02-14T02:12:56Z</cp:lastPrinted>
  <dcterms:created xsi:type="dcterms:W3CDTF">2013-08-07T01:16:52Z</dcterms:created>
  <dcterms:modified xsi:type="dcterms:W3CDTF">2020-12-18T04:34:19Z</dcterms:modified>
</cp:coreProperties>
</file>