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4"/>
  </p:notesMasterIdLst>
  <p:handoutMasterIdLst>
    <p:handoutMasterId r:id="rId5"/>
  </p:handoutMasterIdLst>
  <p:sldIdLst>
    <p:sldId id="262" r:id="rId2"/>
    <p:sldId id="263" r:id="rId3"/>
  </p:sldIdLst>
  <p:sldSz cx="7775575" cy="10907713"/>
  <p:notesSz cx="7099300" cy="10234613"/>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282"/>
    <a:srgbClr val="FEDB3C"/>
    <a:srgbClr val="84C8A4"/>
    <a:srgbClr val="F5DA4F"/>
    <a:srgbClr val="9AC7A4"/>
    <a:srgbClr val="251E1C"/>
    <a:srgbClr val="5FA3DC"/>
    <a:srgbClr val="052867"/>
    <a:srgbClr val="0061AC"/>
    <a:srgbClr val="406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515" autoAdjust="0"/>
  </p:normalViewPr>
  <p:slideViewPr>
    <p:cSldViewPr snapToGrid="0">
      <p:cViewPr>
        <p:scale>
          <a:sx n="125" d="100"/>
          <a:sy n="125" d="100"/>
        </p:scale>
        <p:origin x="1572" y="-30"/>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3076877" cy="511498"/>
          </a:xfrm>
          <a:prstGeom prst="rect">
            <a:avLst/>
          </a:prstGeom>
        </p:spPr>
        <p:txBody>
          <a:bodyPr vert="horz" lIns="89153" tIns="44578" rIns="89153" bIns="44578"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4020888" y="0"/>
            <a:ext cx="3076877" cy="511498"/>
          </a:xfrm>
          <a:prstGeom prst="rect">
            <a:avLst/>
          </a:prstGeom>
        </p:spPr>
        <p:txBody>
          <a:bodyPr vert="horz" lIns="89153" tIns="44578" rIns="89153" bIns="44578" rtlCol="0"/>
          <a:lstStyle>
            <a:lvl1pPr algn="r">
              <a:defRPr sz="1000"/>
            </a:lvl1pPr>
          </a:lstStyle>
          <a:p>
            <a:fld id="{EA4C0380-2DE9-498B-B68D-60B46204BA80}" type="datetimeFigureOut">
              <a:rPr kumimoji="1" lang="ja-JP" altLang="en-US" smtClean="0"/>
              <a:pPr/>
              <a:t>2018/3/29</a:t>
            </a:fld>
            <a:endParaRPr kumimoji="1" lang="ja-JP" altLang="en-US" dirty="0"/>
          </a:p>
        </p:txBody>
      </p:sp>
      <p:sp>
        <p:nvSpPr>
          <p:cNvPr id="4" name="フッター プレースホルダー 3"/>
          <p:cNvSpPr>
            <a:spLocks noGrp="1"/>
          </p:cNvSpPr>
          <p:nvPr>
            <p:ph type="ftr" sz="quarter" idx="2"/>
          </p:nvPr>
        </p:nvSpPr>
        <p:spPr>
          <a:xfrm>
            <a:off x="6" y="9721567"/>
            <a:ext cx="3076877" cy="511497"/>
          </a:xfrm>
          <a:prstGeom prst="rect">
            <a:avLst/>
          </a:prstGeom>
        </p:spPr>
        <p:txBody>
          <a:bodyPr vert="horz" lIns="89153" tIns="44578" rIns="89153" bIns="44578"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4020888" y="9721567"/>
            <a:ext cx="3076877" cy="511497"/>
          </a:xfrm>
          <a:prstGeom prst="rect">
            <a:avLst/>
          </a:prstGeom>
        </p:spPr>
        <p:txBody>
          <a:bodyPr vert="horz" lIns="89153" tIns="44578" rIns="89153" bIns="44578"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3076362" cy="513506"/>
          </a:xfrm>
          <a:prstGeom prst="rect">
            <a:avLst/>
          </a:prstGeom>
        </p:spPr>
        <p:txBody>
          <a:bodyPr vert="horz" lIns="94735" tIns="47369" rIns="94735" bIns="47369"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4021301" y="3"/>
            <a:ext cx="3076362" cy="513506"/>
          </a:xfrm>
          <a:prstGeom prst="rect">
            <a:avLst/>
          </a:prstGeom>
        </p:spPr>
        <p:txBody>
          <a:bodyPr vert="horz" lIns="94735" tIns="47369" rIns="94735" bIns="47369" rtlCol="0"/>
          <a:lstStyle>
            <a:lvl1pPr algn="r">
              <a:defRPr sz="1000"/>
            </a:lvl1pPr>
          </a:lstStyle>
          <a:p>
            <a:fld id="{70F99883-74AE-4A2C-81B7-5B86A08198C0}" type="datetimeFigureOut">
              <a:rPr kumimoji="1" lang="ja-JP" altLang="en-US" smtClean="0"/>
              <a:pPr/>
              <a:t>2018/3/29</a:t>
            </a:fld>
            <a:endParaRPr kumimoji="1" lang="ja-JP" altLang="en-US" dirty="0"/>
          </a:p>
        </p:txBody>
      </p:sp>
      <p:sp>
        <p:nvSpPr>
          <p:cNvPr id="4" name="スライド イメージ プレースホルダー 3"/>
          <p:cNvSpPr>
            <a:spLocks noGrp="1" noRot="1" noChangeAspect="1"/>
          </p:cNvSpPr>
          <p:nvPr>
            <p:ph type="sldImg" idx="2"/>
          </p:nvPr>
        </p:nvSpPr>
        <p:spPr>
          <a:xfrm>
            <a:off x="2317750" y="1277938"/>
            <a:ext cx="2463800" cy="3455987"/>
          </a:xfrm>
          <a:prstGeom prst="rect">
            <a:avLst/>
          </a:prstGeom>
          <a:noFill/>
          <a:ln w="12700">
            <a:solidFill>
              <a:prstClr val="black"/>
            </a:solidFill>
          </a:ln>
        </p:spPr>
        <p:txBody>
          <a:bodyPr vert="horz" lIns="94735" tIns="47369" rIns="94735" bIns="47369" rtlCol="0" anchor="ctr"/>
          <a:lstStyle/>
          <a:p>
            <a:endParaRPr lang="ja-JP" altLang="en-US" dirty="0"/>
          </a:p>
        </p:txBody>
      </p:sp>
      <p:sp>
        <p:nvSpPr>
          <p:cNvPr id="5" name="ノート プレースホルダー 4"/>
          <p:cNvSpPr>
            <a:spLocks noGrp="1"/>
          </p:cNvSpPr>
          <p:nvPr>
            <p:ph type="body" sz="quarter" idx="3"/>
          </p:nvPr>
        </p:nvSpPr>
        <p:spPr>
          <a:xfrm>
            <a:off x="709931" y="4925413"/>
            <a:ext cx="5679440" cy="4029878"/>
          </a:xfrm>
          <a:prstGeom prst="rect">
            <a:avLst/>
          </a:prstGeom>
        </p:spPr>
        <p:txBody>
          <a:bodyPr vert="horz" lIns="94735" tIns="47369" rIns="94735" bIns="473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721112"/>
            <a:ext cx="3076362" cy="513505"/>
          </a:xfrm>
          <a:prstGeom prst="rect">
            <a:avLst/>
          </a:prstGeom>
        </p:spPr>
        <p:txBody>
          <a:bodyPr vert="horz" lIns="94735" tIns="47369" rIns="94735" bIns="47369"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4021301" y="9721112"/>
            <a:ext cx="3076362" cy="513505"/>
          </a:xfrm>
          <a:prstGeom prst="rect">
            <a:avLst/>
          </a:prstGeom>
        </p:spPr>
        <p:txBody>
          <a:bodyPr vert="horz" lIns="94735" tIns="47369" rIns="94735" bIns="47369"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3/29/2018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Server-win\share\アスクル関連\１月作業\0111アスクル\AI\009_929d_sns\haikei.png"/>
          <p:cNvPicPr>
            <a:picLocks noChangeAspect="1" noChangeArrowheads="1"/>
          </p:cNvPicPr>
          <p:nvPr/>
        </p:nvPicPr>
        <p:blipFill>
          <a:blip r:embed="rId2" cstate="print"/>
          <a:srcRect/>
          <a:stretch>
            <a:fillRect/>
          </a:stretch>
        </p:blipFill>
        <p:spPr bwMode="auto">
          <a:xfrm>
            <a:off x="0" y="0"/>
            <a:ext cx="7775575" cy="10921321"/>
          </a:xfrm>
          <a:prstGeom prst="rect">
            <a:avLst/>
          </a:prstGeom>
          <a:noFill/>
        </p:spPr>
      </p:pic>
      <p:pic>
        <p:nvPicPr>
          <p:cNvPr id="1027" name="Picture 3" descr="\\Server-win\share\アスクル関連\１月作業\0111アスクル\AI\009_929d_sns\01.png"/>
          <p:cNvPicPr>
            <a:picLocks noChangeAspect="1" noChangeArrowheads="1"/>
          </p:cNvPicPr>
          <p:nvPr/>
        </p:nvPicPr>
        <p:blipFill>
          <a:blip r:embed="rId3" cstate="print"/>
          <a:srcRect/>
          <a:stretch>
            <a:fillRect/>
          </a:stretch>
        </p:blipFill>
        <p:spPr bwMode="auto">
          <a:xfrm>
            <a:off x="314246" y="4726949"/>
            <a:ext cx="3314700" cy="3949700"/>
          </a:xfrm>
          <a:prstGeom prst="rect">
            <a:avLst/>
          </a:prstGeom>
          <a:noFill/>
        </p:spPr>
      </p:pic>
      <p:pic>
        <p:nvPicPr>
          <p:cNvPr id="1034" name="Picture 10" descr="\\Server-win\share\アスクル関連\１月作業\0111アスクル\AI\009_929d_sns\hanen.png"/>
          <p:cNvPicPr>
            <a:picLocks noChangeAspect="1" noChangeArrowheads="1"/>
          </p:cNvPicPr>
          <p:nvPr/>
        </p:nvPicPr>
        <p:blipFill>
          <a:blip r:embed="rId4" cstate="print"/>
          <a:srcRect/>
          <a:stretch>
            <a:fillRect/>
          </a:stretch>
        </p:blipFill>
        <p:spPr bwMode="auto">
          <a:xfrm>
            <a:off x="-1264397" y="-4851400"/>
            <a:ext cx="10312400" cy="5994400"/>
          </a:xfrm>
          <a:prstGeom prst="rect">
            <a:avLst/>
          </a:prstGeom>
          <a:noFill/>
        </p:spPr>
      </p:pic>
      <p:sp>
        <p:nvSpPr>
          <p:cNvPr id="45" name="テキスト ボックス 44"/>
          <p:cNvSpPr txBox="1"/>
          <p:nvPr/>
        </p:nvSpPr>
        <p:spPr>
          <a:xfrm>
            <a:off x="309283" y="1049991"/>
            <a:ext cx="1630575" cy="400110"/>
          </a:xfrm>
          <a:prstGeom prst="rect">
            <a:avLst/>
          </a:prstGeom>
          <a:noFill/>
        </p:spPr>
        <p:txBody>
          <a:bodyPr wrap="none" rtlCol="0">
            <a:spAutoFit/>
          </a:bodyPr>
          <a:lstStyle/>
          <a:p>
            <a:r>
              <a:rPr lang="ja-JP" altLang="en-US" sz="2000" dirty="0" smtClean="0">
                <a:solidFill>
                  <a:srgbClr val="4060A9"/>
                </a:solidFill>
                <a:latin typeface="Meiryo UI" panose="020B0604030504040204" pitchFamily="50" charset="-128"/>
                <a:ea typeface="Meiryo UI" panose="020B0604030504040204" pitchFamily="50" charset="-128"/>
                <a:cs typeface="Meiryo UI" panose="020B0604030504040204" pitchFamily="50" charset="-128"/>
              </a:rPr>
              <a:t>運営者の</a:t>
            </a:r>
            <a:r>
              <a:rPr lang="ja-JP" altLang="en-US" sz="2000" dirty="0">
                <a:solidFill>
                  <a:srgbClr val="4060A9"/>
                </a:solidFill>
                <a:latin typeface="Meiryo UI" panose="020B0604030504040204" pitchFamily="50" charset="-128"/>
                <a:ea typeface="Meiryo UI" panose="020B0604030504040204" pitchFamily="50" charset="-128"/>
                <a:cs typeface="Meiryo UI" panose="020B0604030504040204" pitchFamily="50" charset="-128"/>
              </a:rPr>
              <a:t>為の</a:t>
            </a:r>
            <a:endParaRPr kumimoji="1" lang="ja-JP" altLang="en-US" sz="2000" dirty="0">
              <a:solidFill>
                <a:srgbClr val="4060A9"/>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1034415" y="2329873"/>
            <a:ext cx="596900" cy="596900"/>
            <a:chOff x="1034415" y="2545025"/>
            <a:chExt cx="596900" cy="596900"/>
          </a:xfrm>
        </p:grpSpPr>
        <p:pic>
          <p:nvPicPr>
            <p:cNvPr id="1031"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5" y="2545025"/>
              <a:ext cx="596900" cy="596900"/>
            </a:xfrm>
            <a:prstGeom prst="rect">
              <a:avLst/>
            </a:prstGeom>
            <a:noFill/>
          </p:spPr>
        </p:pic>
        <p:sp>
          <p:nvSpPr>
            <p:cNvPr id="75" name="テキスト ボックス 74"/>
            <p:cNvSpPr txBox="1"/>
            <p:nvPr/>
          </p:nvSpPr>
          <p:spPr>
            <a:xfrm>
              <a:off x="1082040" y="2679327"/>
              <a:ext cx="492443" cy="276999"/>
            </a:xfrm>
            <a:prstGeom prst="rect">
              <a:avLst/>
            </a:prstGeom>
            <a:noFill/>
          </p:spPr>
          <p:txBody>
            <a:bodyPr wrap="none" rtlCol="0">
              <a:spAutoFit/>
            </a:bodyPr>
            <a:lstStyle/>
            <a:p>
              <a:r>
                <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rPr>
                <a:t>日時</a:t>
              </a:r>
            </a:p>
          </p:txBody>
        </p:sp>
      </p:grpSp>
      <p:grpSp>
        <p:nvGrpSpPr>
          <p:cNvPr id="8" name="グループ化 7"/>
          <p:cNvGrpSpPr/>
          <p:nvPr/>
        </p:nvGrpSpPr>
        <p:grpSpPr>
          <a:xfrm>
            <a:off x="1061436" y="3038879"/>
            <a:ext cx="596900" cy="596900"/>
            <a:chOff x="1034415" y="3266855"/>
            <a:chExt cx="596900" cy="596900"/>
          </a:xfrm>
        </p:grpSpPr>
        <p:pic>
          <p:nvPicPr>
            <p:cNvPr id="38"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5" y="3266855"/>
              <a:ext cx="596900" cy="596900"/>
            </a:xfrm>
            <a:prstGeom prst="rect">
              <a:avLst/>
            </a:prstGeom>
            <a:noFill/>
          </p:spPr>
        </p:pic>
        <p:sp>
          <p:nvSpPr>
            <p:cNvPr id="76" name="テキスト ボックス 75"/>
            <p:cNvSpPr txBox="1"/>
            <p:nvPr/>
          </p:nvSpPr>
          <p:spPr>
            <a:xfrm>
              <a:off x="1082040" y="3403251"/>
              <a:ext cx="492443" cy="276999"/>
            </a:xfrm>
            <a:prstGeom prst="rect">
              <a:avLst/>
            </a:prstGeom>
            <a:noFill/>
          </p:spPr>
          <p:txBody>
            <a:bodyPr wrap="none" rtlCol="0">
              <a:spAutoFit/>
            </a:bodyPr>
            <a:lstStyle/>
            <a:p>
              <a:r>
                <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rPr>
                <a:t>会場</a:t>
              </a:r>
            </a:p>
          </p:txBody>
        </p:sp>
      </p:grpSp>
      <p:grpSp>
        <p:nvGrpSpPr>
          <p:cNvPr id="7" name="グループ化 6"/>
          <p:cNvGrpSpPr/>
          <p:nvPr/>
        </p:nvGrpSpPr>
        <p:grpSpPr>
          <a:xfrm>
            <a:off x="1034415" y="3866651"/>
            <a:ext cx="596900" cy="596900"/>
            <a:chOff x="1034415" y="4081803"/>
            <a:chExt cx="596900" cy="596900"/>
          </a:xfrm>
        </p:grpSpPr>
        <p:pic>
          <p:nvPicPr>
            <p:cNvPr id="39"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5" y="4081803"/>
              <a:ext cx="596900" cy="596900"/>
            </a:xfrm>
            <a:prstGeom prst="rect">
              <a:avLst/>
            </a:prstGeom>
            <a:noFill/>
          </p:spPr>
        </p:pic>
        <p:sp>
          <p:nvSpPr>
            <p:cNvPr id="77" name="テキスト ボックス 76"/>
            <p:cNvSpPr txBox="1"/>
            <p:nvPr/>
          </p:nvSpPr>
          <p:spPr>
            <a:xfrm>
              <a:off x="1082040" y="4235680"/>
              <a:ext cx="492443" cy="276999"/>
            </a:xfrm>
            <a:prstGeom prst="rect">
              <a:avLst/>
            </a:prstGeom>
            <a:noFill/>
          </p:spPr>
          <p:txBody>
            <a:bodyPr wrap="none" rtlCol="0">
              <a:spAutoFit/>
            </a:bodyPr>
            <a:lstStyle/>
            <a:p>
              <a:r>
                <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rPr>
                <a:t>定員</a:t>
              </a:r>
            </a:p>
          </p:txBody>
        </p:sp>
      </p:grpSp>
      <p:sp>
        <p:nvSpPr>
          <p:cNvPr id="79" name="テキスト ボックス 78"/>
          <p:cNvSpPr txBox="1"/>
          <p:nvPr/>
        </p:nvSpPr>
        <p:spPr>
          <a:xfrm>
            <a:off x="1664970" y="2371228"/>
            <a:ext cx="2939891" cy="523220"/>
          </a:xfrm>
          <a:prstGeom prst="rect">
            <a:avLst/>
          </a:prstGeom>
          <a:noFill/>
        </p:spPr>
        <p:txBody>
          <a:bodyPr wrap="square" rtlCol="0">
            <a:spAutoFit/>
          </a:bodyPr>
          <a:lstStyle/>
          <a:p>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800" spc="3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800" b="1" spc="3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800" b="1" spc="3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800" b="1" spc="3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ja-JP" sz="1800" b="1" spc="300" dirty="0" smtClean="0">
                <a:latin typeface="Meiryo UI" panose="020B0604030504040204" pitchFamily="50" charset="-128"/>
                <a:ea typeface="Meiryo UI" panose="020B0604030504040204" pitchFamily="50" charset="-128"/>
                <a:cs typeface="Meiryo UI" panose="020B0604030504040204" pitchFamily="50" charset="-128"/>
              </a:rPr>
              <a:t>日</a:t>
            </a:r>
            <a:endParaRPr lang="ja-JP" altLang="ja-JP" sz="1800" b="1"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4160683" y="2456857"/>
            <a:ext cx="432000" cy="432000"/>
          </a:xfrm>
          <a:prstGeom prst="ellipse">
            <a:avLst/>
          </a:prstGeom>
          <a:solidFill>
            <a:srgbClr val="4B98D6"/>
          </a:solidFill>
        </p:spPr>
        <p:txBody>
          <a:bodyPr wrap="square" lIns="0" tIns="0" rIns="0" bIns="0" rtlCol="0" anchor="ctr">
            <a:spAutoFit/>
          </a:bodyPr>
          <a:lstStyle/>
          <a:p>
            <a:pPr algn="ct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4133789" y="2451023"/>
            <a:ext cx="492170" cy="400110"/>
          </a:xfrm>
          <a:prstGeom prst="rect">
            <a:avLst/>
          </a:prstGeom>
          <a:noFill/>
        </p:spPr>
        <p:txBody>
          <a:bodyPr wrap="square" rtlCol="0" anchor="ctr" anchorCtr="1">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4927708" y="2445655"/>
            <a:ext cx="2173605" cy="369332"/>
          </a:xfrm>
          <a:prstGeom prst="rect">
            <a:avLst/>
          </a:prstGeom>
          <a:noFill/>
        </p:spPr>
        <p:txBody>
          <a:bodyPr wrap="square" rtlCol="0">
            <a:spAutoFit/>
          </a:bodyPr>
          <a:lstStyle/>
          <a:p>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13</a:t>
            </a:r>
            <a:r>
              <a:rPr lang="en-US" altLang="ja-JP" sz="1800" b="1" spc="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00</a:t>
            </a:r>
            <a:r>
              <a:rPr lang="en-US" altLang="ja-JP" sz="1800" b="1" spc="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16</a:t>
            </a:r>
            <a:r>
              <a:rPr lang="en-US" altLang="ja-JP" sz="1800" b="1" spc="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3</a:t>
            </a:r>
            <a:r>
              <a:rPr lang="en-US" altLang="ja-JP" sz="1800" spc="300" dirty="0">
                <a:latin typeface="Meiryo UI" panose="020B0604030504040204" pitchFamily="50" charset="-128"/>
                <a:ea typeface="Meiryo UI" panose="020B0604030504040204" pitchFamily="50" charset="-128"/>
                <a:cs typeface="Meiryo UI" panose="020B0604030504040204" pitchFamily="50" charset="-128"/>
              </a:rPr>
              <a:t>0</a:t>
            </a:r>
            <a:endParaRPr lang="ja-JP" altLang="ja-JP" sz="1800"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1664970" y="3091291"/>
            <a:ext cx="4383832" cy="461665"/>
          </a:xfrm>
          <a:prstGeom prst="rect">
            <a:avLst/>
          </a:prstGeom>
          <a:noFill/>
        </p:spPr>
        <p:txBody>
          <a:bodyPr wrap="square" rtlCol="0">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大阪府咲洲庁舎</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階　会議室</a:t>
            </a:r>
            <a:endParaRPr lang="ja-JP"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1580178" y="3439497"/>
            <a:ext cx="3272351" cy="307777"/>
          </a:xfrm>
          <a:prstGeom prst="rect">
            <a:avLst/>
          </a:prstGeom>
          <a:noFill/>
        </p:spPr>
        <p:txBody>
          <a:bodyPr wrap="square" rtlCol="0">
            <a:spAutoFit/>
          </a:bodyPr>
          <a:lstStyle/>
          <a:p>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1400" dirty="0">
                <a:latin typeface="Meiryo UI" panose="020B0604030504040204" pitchFamily="50" charset="-128"/>
                <a:ea typeface="Meiryo UI" panose="020B0604030504040204" pitchFamily="50" charset="-128"/>
                <a:cs typeface="Meiryo UI" panose="020B0604030504040204" pitchFamily="50" charset="-128"/>
              </a:rPr>
              <a:t>大阪市住之江区南港北</a:t>
            </a:r>
            <a:r>
              <a:rPr lang="en-US" altLang="zh-CN" sz="1400" dirty="0">
                <a:latin typeface="Meiryo UI" panose="020B0604030504040204" pitchFamily="50" charset="-128"/>
                <a:ea typeface="Meiryo UI" panose="020B0604030504040204" pitchFamily="50" charset="-128"/>
                <a:cs typeface="Meiryo UI" panose="020B0604030504040204" pitchFamily="50" charset="-128"/>
              </a:rPr>
              <a:t>1-14-16</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662583" y="3851424"/>
            <a:ext cx="2006293" cy="523220"/>
          </a:xfrm>
          <a:prstGeom prst="rect">
            <a:avLst/>
          </a:prstGeom>
          <a:noFill/>
        </p:spPr>
        <p:txBody>
          <a:bodyPr wrap="square" rtlCol="0">
            <a:spAutoFit/>
          </a:bodyPr>
          <a:lstStyle/>
          <a:p>
            <a:r>
              <a:rPr lang="en-US" altLang="ja-JP" sz="2800" b="1"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800" b="1" spc="-200" dirty="0" smtClean="0">
                <a:latin typeface="Meiryo UI" panose="020B0604030504040204" pitchFamily="50" charset="-128"/>
                <a:ea typeface="Meiryo UI" panose="020B0604030504040204" pitchFamily="50" charset="-128"/>
                <a:cs typeface="Meiryo UI" panose="020B0604030504040204" pitchFamily="50" charset="-128"/>
              </a:rPr>
              <a:t>名</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1340225" y="4902800"/>
            <a:ext cx="899160" cy="400110"/>
          </a:xfrm>
          <a:prstGeom prst="rect">
            <a:avLst/>
          </a:prstGeom>
          <a:noFill/>
        </p:spPr>
        <p:txBody>
          <a:bodyPr wrap="square" rtlCol="0">
            <a:spAutoFit/>
          </a:bodyPr>
          <a:lstStyle/>
          <a:p>
            <a:pPr algn="ctr"/>
            <a:r>
              <a:rPr lang="ja-JP" altLang="ja-JP" sz="20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20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部</a:t>
            </a:r>
            <a:endParaRPr lang="ja-JP" altLang="ja-JP" sz="20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822065" y="5283800"/>
            <a:ext cx="1981200" cy="369332"/>
          </a:xfrm>
          <a:prstGeom prst="rect">
            <a:avLst/>
          </a:prstGeom>
          <a:noFill/>
        </p:spPr>
        <p:txBody>
          <a:bodyPr wrap="square" rtlCol="0">
            <a:spAutoFit/>
          </a:bodyPr>
          <a:lstStyle/>
          <a:p>
            <a:pPr algn="ctr"/>
            <a:r>
              <a:rPr lang="en-US" altLang="ja-JP"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13:15~14:45</a:t>
            </a:r>
            <a:endParaRPr lang="ja-JP"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9" name="直線コネクタ 88"/>
          <p:cNvCxnSpPr/>
          <p:nvPr/>
        </p:nvCxnSpPr>
        <p:spPr>
          <a:xfrm>
            <a:off x="883025" y="5664799"/>
            <a:ext cx="1920240" cy="0"/>
          </a:xfrm>
          <a:prstGeom prst="line">
            <a:avLst/>
          </a:prstGeom>
          <a:ln w="12700">
            <a:solidFill>
              <a:srgbClr val="9AC7A4"/>
            </a:solidFill>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673927" y="6121977"/>
            <a:ext cx="2270761" cy="646331"/>
          </a:xfrm>
          <a:prstGeom prst="rect">
            <a:avLst/>
          </a:prstGeom>
          <a:noFill/>
        </p:spPr>
        <p:txBody>
          <a:bodyPr wrap="square" rtlCol="0">
            <a:spAutoFit/>
          </a:bodyPr>
          <a:lstStyle/>
          <a:p>
            <a:r>
              <a:rPr lang="ja-JP" altLang="en-US"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「公共の中で</a:t>
            </a:r>
            <a:r>
              <a:rPr lang="ja-JP" altLang="en-US"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クラブのマネジメント</a:t>
            </a:r>
            <a:r>
              <a:rPr lang="ja-JP" altLang="en-US"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91" name="直線コネクタ 90"/>
          <p:cNvCxnSpPr/>
          <p:nvPr/>
        </p:nvCxnSpPr>
        <p:spPr>
          <a:xfrm>
            <a:off x="1515933" y="7149418"/>
            <a:ext cx="777240" cy="0"/>
          </a:xfrm>
          <a:prstGeom prst="line">
            <a:avLst/>
          </a:prstGeom>
          <a:ln w="12700">
            <a:solidFill>
              <a:srgbClr val="9AC7A4"/>
            </a:solidFill>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1635209" y="6874750"/>
            <a:ext cx="556260" cy="307777"/>
          </a:xfrm>
          <a:prstGeom prst="rect">
            <a:avLst/>
          </a:prstGeom>
          <a:noFill/>
        </p:spPr>
        <p:txBody>
          <a:bodyPr wrap="square" rtlCol="0">
            <a:spAutoFit/>
          </a:bodyPr>
          <a:lstStyle/>
          <a:p>
            <a:pPr algn="ctr"/>
            <a:r>
              <a:rPr lang="ja-JP" altLang="en-US" sz="14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講師</a:t>
            </a:r>
            <a:endParaRPr lang="ja-JP" altLang="ja-JP" sz="14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471545" y="7501779"/>
            <a:ext cx="2697480" cy="954107"/>
          </a:xfrm>
          <a:prstGeom prst="rect">
            <a:avLst/>
          </a:prstGeom>
          <a:noFill/>
        </p:spPr>
        <p:txBody>
          <a:bodyPr wrap="square" rtlCol="0">
            <a:spAutoFit/>
          </a:bodyPr>
          <a:lstStyle/>
          <a:p>
            <a:pPr algn="ctr"/>
            <a:r>
              <a:rPr lang="ja-JP" altLang="en-US" sz="20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杉澤 </a:t>
            </a:r>
            <a:r>
              <a:rPr lang="ja-JP" altLang="en-US" sz="20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幹生 氏</a:t>
            </a:r>
            <a:endParaRPr lang="en-US" altLang="ja-JP" sz="20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12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非営利活動法人</a:t>
            </a:r>
          </a:p>
          <a:p>
            <a:r>
              <a:rPr lang="ja-JP" altLang="en-US" sz="12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　杉並アヤックスサッカークラブ理事長</a:t>
            </a:r>
            <a:endParaRPr lang="ja-JP" altLang="ja-JP" sz="12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4" name="直線コネクタ 103"/>
          <p:cNvCxnSpPr/>
          <p:nvPr/>
        </p:nvCxnSpPr>
        <p:spPr>
          <a:xfrm>
            <a:off x="518160" y="9000566"/>
            <a:ext cx="2293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52667" y="9000566"/>
            <a:ext cx="2293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2286000" y="8859821"/>
            <a:ext cx="3230880" cy="30777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お問い合わせ・お申込み</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9" name="Picture 5" descr="\\Server-win\share\アスクル関連\１月作業\0111アスクル\AI\009_929d_sns\aikon.png"/>
          <p:cNvPicPr>
            <a:picLocks noChangeAspect="1" noChangeArrowheads="1"/>
          </p:cNvPicPr>
          <p:nvPr/>
        </p:nvPicPr>
        <p:blipFill>
          <a:blip r:embed="rId6" cstate="print"/>
          <a:srcRect/>
          <a:stretch>
            <a:fillRect/>
          </a:stretch>
        </p:blipFill>
        <p:spPr bwMode="auto">
          <a:xfrm>
            <a:off x="1222910" y="6914544"/>
            <a:ext cx="272842" cy="288000"/>
          </a:xfrm>
          <a:prstGeom prst="rect">
            <a:avLst/>
          </a:prstGeom>
          <a:noFill/>
        </p:spPr>
      </p:pic>
      <p:pic>
        <p:nvPicPr>
          <p:cNvPr id="6" name="図 5"/>
          <p:cNvPicPr>
            <a:picLocks noChangeAspect="1"/>
          </p:cNvPicPr>
          <p:nvPr/>
        </p:nvPicPr>
        <p:blipFill>
          <a:blip r:embed="rId7"/>
          <a:stretch>
            <a:fillRect/>
          </a:stretch>
        </p:blipFill>
        <p:spPr>
          <a:xfrm>
            <a:off x="247341" y="1269076"/>
            <a:ext cx="7291448" cy="1243692"/>
          </a:xfrm>
          <a:prstGeom prst="rect">
            <a:avLst/>
          </a:prstGeom>
        </p:spPr>
      </p:pic>
      <p:grpSp>
        <p:nvGrpSpPr>
          <p:cNvPr id="120" name="グループ化 119"/>
          <p:cNvGrpSpPr/>
          <p:nvPr/>
        </p:nvGrpSpPr>
        <p:grpSpPr>
          <a:xfrm>
            <a:off x="3505199" y="3872979"/>
            <a:ext cx="764331" cy="596900"/>
            <a:chOff x="1034414" y="4081803"/>
            <a:chExt cx="764331" cy="596900"/>
          </a:xfrm>
        </p:grpSpPr>
        <p:pic>
          <p:nvPicPr>
            <p:cNvPr id="121"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4" y="4081803"/>
              <a:ext cx="764331" cy="596900"/>
            </a:xfrm>
            <a:prstGeom prst="rect">
              <a:avLst/>
            </a:prstGeom>
            <a:noFill/>
          </p:spPr>
        </p:pic>
        <p:sp>
          <p:nvSpPr>
            <p:cNvPr id="122" name="テキスト ボックス 121"/>
            <p:cNvSpPr txBox="1"/>
            <p:nvPr/>
          </p:nvSpPr>
          <p:spPr>
            <a:xfrm>
              <a:off x="1095487" y="4222233"/>
              <a:ext cx="665567" cy="276999"/>
            </a:xfrm>
            <a:prstGeom prst="rect">
              <a:avLst/>
            </a:prstGeom>
            <a:noFill/>
          </p:spPr>
          <p:txBody>
            <a:bodyPr wrap="none" rtlCol="0">
              <a:spAutoFit/>
            </a:bodyPr>
            <a:lstStyle/>
            <a:p>
              <a:r>
                <a:rPr kumimoji="1" lang="ja-JP" altLang="en-US" sz="1200" dirty="0" smtClean="0">
                  <a:solidFill>
                    <a:srgbClr val="5FA3DC"/>
                  </a:solidFill>
                  <a:latin typeface="Meiryo UI" panose="020B0604030504040204" pitchFamily="50" charset="-128"/>
                  <a:ea typeface="Meiryo UI" panose="020B0604030504040204" pitchFamily="50" charset="-128"/>
                  <a:cs typeface="Meiryo UI" panose="020B0604030504040204" pitchFamily="50" charset="-128"/>
                </a:rPr>
                <a:t>参加費</a:t>
              </a:r>
              <a:endPar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3" name="テキスト ボックス 122"/>
          <p:cNvSpPr txBox="1"/>
          <p:nvPr/>
        </p:nvSpPr>
        <p:spPr>
          <a:xfrm>
            <a:off x="4364802" y="4285041"/>
            <a:ext cx="2945388"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ねっと加盟クラブ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円</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テキスト ボックス 123"/>
          <p:cNvSpPr txBox="1"/>
          <p:nvPr/>
        </p:nvSpPr>
        <p:spPr>
          <a:xfrm>
            <a:off x="4328312" y="3897148"/>
            <a:ext cx="2006293" cy="523220"/>
          </a:xfrm>
          <a:prstGeom prst="rect">
            <a:avLst/>
          </a:prstGeom>
          <a:noFill/>
        </p:spPr>
        <p:txBody>
          <a:bodyPr wrap="square" rtlCol="0">
            <a:spAutoFit/>
          </a:bodyPr>
          <a:lstStyle/>
          <a:p>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2,000</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円</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テキスト ボックス 124"/>
          <p:cNvSpPr txBox="1"/>
          <p:nvPr/>
        </p:nvSpPr>
        <p:spPr>
          <a:xfrm>
            <a:off x="365067" y="5733802"/>
            <a:ext cx="648000" cy="360000"/>
          </a:xfrm>
          <a:prstGeom prst="rect">
            <a:avLst/>
          </a:prstGeom>
          <a:noFill/>
          <a:ln w="38100">
            <a:solidFill>
              <a:srgbClr val="84C8A4"/>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講演</a:t>
            </a:r>
            <a:endParaRPr lang="ja-JP" altLang="en-US" sz="18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4198802" y="6526024"/>
            <a:ext cx="3316922" cy="2158817"/>
            <a:chOff x="4104673" y="6579812"/>
            <a:chExt cx="3316922" cy="2158817"/>
          </a:xfrm>
        </p:grpSpPr>
        <p:pic>
          <p:nvPicPr>
            <p:cNvPr id="1028" name="Picture 4" descr="\\Server-win\share\アスクル関連\１月作業\0111アスクル\AI\009_929d_sns\02.png"/>
            <p:cNvPicPr>
              <a:picLocks noChangeAspect="1" noChangeArrowheads="1"/>
            </p:cNvPicPr>
            <p:nvPr/>
          </p:nvPicPr>
          <p:blipFill rotWithShape="1">
            <a:blip r:embed="rId8" cstate="print"/>
            <a:srcRect b="46655"/>
            <a:stretch/>
          </p:blipFill>
          <p:spPr bwMode="auto">
            <a:xfrm>
              <a:off x="4104673" y="6579812"/>
              <a:ext cx="3314700" cy="2106981"/>
            </a:xfrm>
            <a:prstGeom prst="rect">
              <a:avLst/>
            </a:prstGeom>
            <a:noFill/>
          </p:spPr>
        </p:pic>
        <p:sp>
          <p:nvSpPr>
            <p:cNvPr id="96" name="テキスト ボックス 95"/>
            <p:cNvSpPr txBox="1"/>
            <p:nvPr/>
          </p:nvSpPr>
          <p:spPr>
            <a:xfrm>
              <a:off x="5138211" y="6812274"/>
              <a:ext cx="899160" cy="400110"/>
            </a:xfrm>
            <a:prstGeom prst="rect">
              <a:avLst/>
            </a:prstGeom>
            <a:noFill/>
          </p:spPr>
          <p:txBody>
            <a:bodyPr wrap="square" rtlCol="0">
              <a:spAutoFit/>
            </a:bodyPr>
            <a:lstStyle/>
            <a:p>
              <a:pPr algn="ctr"/>
              <a:r>
                <a:rPr lang="ja-JP" altLang="ja-JP" sz="20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20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部</a:t>
              </a:r>
              <a:endParaRPr lang="ja-JP" altLang="ja-JP" sz="20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p:cNvSpPr txBox="1"/>
            <p:nvPr/>
          </p:nvSpPr>
          <p:spPr>
            <a:xfrm>
              <a:off x="4620051" y="7193274"/>
              <a:ext cx="1981200" cy="369332"/>
            </a:xfrm>
            <a:prstGeom prst="rect">
              <a:avLst/>
            </a:prstGeom>
            <a:noFill/>
          </p:spPr>
          <p:txBody>
            <a:bodyPr wrap="square" rtlCol="0">
              <a:spAutoFit/>
            </a:bodyPr>
            <a:lstStyle/>
            <a:p>
              <a:pPr algn="ctr"/>
              <a:r>
                <a:rPr lang="en-US" altLang="ja-JP"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15:00~16:30</a:t>
              </a:r>
              <a:endParaRPr lang="ja-JP"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コネクタ 97"/>
            <p:cNvCxnSpPr/>
            <p:nvPr/>
          </p:nvCxnSpPr>
          <p:spPr>
            <a:xfrm>
              <a:off x="4620051" y="7574273"/>
              <a:ext cx="1920240" cy="0"/>
            </a:xfrm>
            <a:prstGeom prst="line">
              <a:avLst/>
            </a:prstGeom>
            <a:ln w="12700">
              <a:solidFill>
                <a:srgbClr val="F5DA4F"/>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4133789" y="8059264"/>
              <a:ext cx="2967524" cy="369332"/>
            </a:xfrm>
            <a:prstGeom prst="rect">
              <a:avLst/>
            </a:prstGeom>
            <a:noFill/>
          </p:spPr>
          <p:txBody>
            <a:bodyPr wrap="square" rtlCol="0">
              <a:spAutoFit/>
            </a:bodyPr>
            <a:lstStyle/>
            <a:p>
              <a:pPr algn="ctr"/>
              <a:r>
                <a:rPr lang="en-US" altLang="ja-JP"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M</a:t>
              </a:r>
              <a:r>
                <a:rPr lang="en-US"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y</a:t>
              </a:r>
              <a:r>
                <a:rPr lang="ja-JP" altLang="en-US"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クラブの自己点検・評価</a:t>
              </a:r>
              <a:endParaRPr lang="ja-JP"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125"/>
            <p:cNvSpPr txBox="1"/>
            <p:nvPr/>
          </p:nvSpPr>
          <p:spPr>
            <a:xfrm>
              <a:off x="4161863" y="7647553"/>
              <a:ext cx="756000" cy="360000"/>
            </a:xfrm>
            <a:prstGeom prst="rect">
              <a:avLst/>
            </a:prstGeom>
            <a:ln w="38100">
              <a:solidFill>
                <a:srgbClr val="FEDB3C"/>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ワーク</a:t>
              </a:r>
              <a:endParaRPr lang="ja-JP" altLang="en-US" sz="18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7" name="Picture 4" descr="\\Server-win\share\アスクル関連\１月作業\0111アスクル\AI\009_929d_sns\02.png"/>
            <p:cNvPicPr>
              <a:picLocks noChangeAspect="1" noChangeArrowheads="1"/>
            </p:cNvPicPr>
            <p:nvPr/>
          </p:nvPicPr>
          <p:blipFill rotWithShape="1">
            <a:blip r:embed="rId8" cstate="print"/>
            <a:srcRect t="92718" b="-889"/>
            <a:stretch/>
          </p:blipFill>
          <p:spPr bwMode="auto">
            <a:xfrm>
              <a:off x="4106895" y="8415900"/>
              <a:ext cx="3314700" cy="322729"/>
            </a:xfrm>
            <a:prstGeom prst="rect">
              <a:avLst/>
            </a:prstGeom>
            <a:noFill/>
          </p:spPr>
        </p:pic>
      </p:grpSp>
      <p:sp>
        <p:nvSpPr>
          <p:cNvPr id="12" name="正方形/長方形 11"/>
          <p:cNvSpPr/>
          <p:nvPr/>
        </p:nvSpPr>
        <p:spPr>
          <a:xfrm>
            <a:off x="3600303" y="4763642"/>
            <a:ext cx="3938486" cy="1585049"/>
          </a:xfrm>
          <a:prstGeom prst="rect">
            <a:avLst/>
          </a:prstGeom>
        </p:spPr>
        <p:txBody>
          <a:bodyPr wrap="square">
            <a:spAutoFit/>
          </a:bodyPr>
          <a:lstStyle/>
          <a:p>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公共の中のクラブマネジメント　講義概要</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クラブとは。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日本の社会の中でクラブはどのように位置づけられているか。クラブを取り巻く社会の現状からクラブの存在意義やこれからを模索する。講義を通してクラブが追求していくミッションを考え、さらに、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年後のクラブの姿を想定し、クラブの目指すべき姿：ヴィジョンを考える時間。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ｾﾐﾅｰ：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JCY</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ｸﾗﾌﾞﾏﾈｰｼﾞｬｰｽﾞｾﾐﾅｰ</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テキスト ボックス 127"/>
          <p:cNvSpPr txBox="1"/>
          <p:nvPr/>
        </p:nvSpPr>
        <p:spPr>
          <a:xfrm>
            <a:off x="2339386" y="27283"/>
            <a:ext cx="3070071" cy="369332"/>
          </a:xfrm>
          <a:prstGeom prst="rect">
            <a:avLst/>
          </a:prstGeom>
          <a:noFill/>
        </p:spPr>
        <p:txBody>
          <a:bodyPr wrap="none" rtlCol="0">
            <a:spAutoFit/>
          </a:bodyPr>
          <a:lstStyle/>
          <a:p>
            <a:r>
              <a:rPr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SC</a:t>
            </a:r>
            <a:r>
              <a:rPr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ねっと専門研修シリーズ</a:t>
            </a:r>
            <a:endPar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テキスト ボックス 128"/>
          <p:cNvSpPr txBox="1"/>
          <p:nvPr/>
        </p:nvSpPr>
        <p:spPr>
          <a:xfrm>
            <a:off x="2218210" y="490860"/>
            <a:ext cx="3342582" cy="461665"/>
          </a:xfrm>
          <a:prstGeom prst="rect">
            <a:avLst/>
          </a:prstGeom>
          <a:noFill/>
        </p:spPr>
        <p:txBody>
          <a:bodyPr wrap="none" rtlCol="0">
            <a:spAutoFit/>
          </a:body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現場目線！クラブ発信</a:t>
            </a:r>
            <a:r>
              <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319453" y="9189316"/>
            <a:ext cx="7159203" cy="1754326"/>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裏面</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参加</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申込書</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必要事項をお書きの上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23</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までに下記問い合せ先へ</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もしくはＥ</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メール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にてお申込みください</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、会場の都合上　定員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様とさせていただきます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問い合せ先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法人大阪府総合型地域スポーツクラブ連絡協</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議会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大阪</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SC</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ねっと）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事務局</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 0721-56-2032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FAX 0721-22-4770</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 E-mail</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osaka.sc.net@gmail.com</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4814429" y="9903795"/>
            <a:ext cx="430306" cy="307101"/>
          </a:xfrm>
          <a:prstGeom prst="downArrow">
            <a:avLst/>
          </a:prstGeom>
          <a:ln w="28575">
            <a:solidFill>
              <a:srgbClr val="024282"/>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4364802" y="9493624"/>
            <a:ext cx="3278058" cy="470647"/>
          </a:xfrm>
          <a:prstGeom prst="rect">
            <a:avLst/>
          </a:prstGeom>
          <a:ln w="28575">
            <a:solidFill>
              <a:srgbClr val="024282"/>
            </a:solidFill>
          </a:ln>
        </p:spPr>
        <p:style>
          <a:lnRef idx="2">
            <a:schemeClr val="accent1"/>
          </a:lnRef>
          <a:fillRef idx="1">
            <a:schemeClr val="lt1"/>
          </a:fillRef>
          <a:effectRef idx="0">
            <a:schemeClr val="accent1"/>
          </a:effectRef>
          <a:fontRef idx="minor">
            <a:schemeClr val="dk1"/>
          </a:fontRef>
        </p:style>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cxnSp>
        <p:nvCxnSpPr>
          <p:cNvPr id="13" name="直線コネクタ 12"/>
          <p:cNvCxnSpPr/>
          <p:nvPr/>
        </p:nvCxnSpPr>
        <p:spPr>
          <a:xfrm>
            <a:off x="4937426" y="9964271"/>
            <a:ext cx="169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364802" y="9518144"/>
            <a:ext cx="3278057" cy="415498"/>
          </a:xfrm>
          <a:prstGeom prst="rect">
            <a:avLst/>
          </a:prstGeom>
          <a:noFill/>
        </p:spPr>
        <p:txBody>
          <a:bodyPr wrap="square" rtlCol="0">
            <a:spAutoFit/>
          </a:bodyPr>
          <a:lstStyle/>
          <a:p>
            <a:r>
              <a:rPr lang="ja-JP" altLang="en-US" sz="1050" u="sng"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事務局変更のお知らせ</a:t>
            </a:r>
            <a:endParaRPr lang="en-US" altLang="ja-JP" sz="1050" u="sng"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法人長野総合スポーツクラブ内へ</a:t>
            </a:r>
            <a:endParaRPr lang="ja-JP" altLang="ja-JP" sz="105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6862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76225"/>
            <a:ext cx="2164976" cy="276985"/>
          </a:xfrm>
          <a:prstGeom prst="rect">
            <a:avLst/>
          </a:prstGeom>
          <a:noFill/>
        </p:spPr>
        <p:txBody>
          <a:bodyPr wrap="square" lIns="91425" tIns="45713" rIns="91425" bIns="45713" rtlCol="0">
            <a:spAutoFit/>
          </a:bodyPr>
          <a:lstStyle/>
          <a:p>
            <a:pPr defTabSz="1018844"/>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SC</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ねっ</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と事務局宛</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858203" y="285750"/>
            <a:ext cx="2917372" cy="400095"/>
          </a:xfrm>
          <a:prstGeom prst="rect">
            <a:avLst/>
          </a:prstGeom>
          <a:noFill/>
        </p:spPr>
        <p:txBody>
          <a:bodyPr wrap="square" lIns="91425" tIns="45713" rIns="91425" bIns="45713" rtlCol="0">
            <a:spAutoFit/>
          </a:bodyPr>
          <a:lstStyle/>
          <a:p>
            <a:pPr defTabSz="1018844"/>
            <a:r>
              <a:rPr lang="en-US" altLang="ja-JP" sz="2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FAX:0721-22-4770</a:t>
            </a:r>
            <a:endPar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nvPr>
        </p:nvGraphicFramePr>
        <p:xfrm>
          <a:off x="667651" y="1251996"/>
          <a:ext cx="6480000" cy="1728000"/>
        </p:xfrm>
        <a:graphic>
          <a:graphicData uri="http://schemas.openxmlformats.org/drawingml/2006/table">
            <a:tbl>
              <a:tblPr firstRow="1" bandRow="1">
                <a:tableStyleId>{2D5ABB26-0587-4C30-8999-92F81FD0307C}</a:tableStyleId>
              </a:tblPr>
              <a:tblGrid>
                <a:gridCol w="2206179"/>
                <a:gridCol w="4273821"/>
              </a:tblGrid>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団体名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記入者氏名</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連絡先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TEL/FAX</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同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aphicFrame>
        <p:nvGraphicFramePr>
          <p:cNvPr id="6" name="表 5"/>
          <p:cNvGraphicFramePr>
            <a:graphicFrameLocks noGrp="1"/>
          </p:cNvGraphicFramePr>
          <p:nvPr>
            <p:extLst/>
          </p:nvPr>
        </p:nvGraphicFramePr>
        <p:xfrm>
          <a:off x="1251837" y="3518948"/>
          <a:ext cx="5216195" cy="1304823"/>
        </p:xfrm>
        <a:graphic>
          <a:graphicData uri="http://schemas.openxmlformats.org/drawingml/2006/table">
            <a:tbl>
              <a:tblPr firstRow="1" bandRow="1">
                <a:tableStyleId>{2D5ABB26-0587-4C30-8999-92F81FD0307C}</a:tableStyleId>
              </a:tblPr>
              <a:tblGrid>
                <a:gridCol w="2811560"/>
                <a:gridCol w="2404635"/>
              </a:tblGrid>
              <a:tr h="488792">
                <a:tc>
                  <a:txBody>
                    <a:bodyPr/>
                    <a:lstStyle/>
                    <a:p>
                      <a:pPr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参加者氏名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ふりがなもお書きください</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団体における役職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76031">
                <a:tc>
                  <a:txBody>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40000">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181431" y="3090438"/>
            <a:ext cx="7322457" cy="276999"/>
          </a:xfrm>
          <a:prstGeom prst="rect">
            <a:avLst/>
          </a:prstGeom>
          <a:noFill/>
        </p:spPr>
        <p:txBody>
          <a:bodyPr wrap="square" lIns="91425" tIns="45713" rIns="91425" bIns="45713" rtlCol="0">
            <a:spAutoFit/>
          </a:bodyPr>
          <a:lstStyle/>
          <a:p>
            <a:pPr defTabSz="1018844"/>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参加者情報</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記載者も再度ご記入ください。</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0" y="935916"/>
            <a:ext cx="7775575" cy="338554"/>
          </a:xfrm>
          <a:prstGeom prst="rect">
            <a:avLst/>
          </a:prstGeom>
        </p:spPr>
        <p:txBody>
          <a:bodyPr wrap="square" lIns="91425" tIns="45713" rIns="91425" bIns="45713">
            <a:spAutoFit/>
          </a:bodyPr>
          <a:lstStyle/>
          <a:p>
            <a:pPr algn="ctr" defTabSz="1018844"/>
            <a:r>
              <a:rPr lang="ja-JP" altLang="en-US" sz="16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専門スキルアップ</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研修会</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参加申込書 </a:t>
            </a:r>
            <a:endParaRPr lang="zh-TW"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46422" y="6731951"/>
            <a:ext cx="7322457" cy="430887"/>
          </a:xfrm>
          <a:prstGeom prst="rect">
            <a:avLst/>
          </a:prstGeom>
        </p:spPr>
        <p:txBody>
          <a:bodyPr wrap="square" lIns="91425" tIns="45713" rIns="91425" bIns="45713">
            <a:spAutoFit/>
          </a:bodyPr>
          <a:lstStyle/>
          <a:p>
            <a:pPr defTabSz="1018844"/>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参加申込書により取得した個人情報は、本研修会実施に係る本センターからの事務連絡、受付等の運営業務に活用する他、氏名、団体名、団体における役職名を記載した名簿を作成し、参加者へ配布いたします</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3" name="テキスト ボックス 22"/>
          <p:cNvSpPr txBox="1"/>
          <p:nvPr/>
        </p:nvSpPr>
        <p:spPr>
          <a:xfrm>
            <a:off x="-149600" y="7391433"/>
            <a:ext cx="2314576" cy="338554"/>
          </a:xfrm>
          <a:prstGeom prst="rect">
            <a:avLst/>
          </a:prstGeom>
          <a:noFill/>
        </p:spPr>
        <p:txBody>
          <a:bodyPr wrap="square" lIns="91425" tIns="45713" rIns="91425" bIns="45713" rtlCol="0">
            <a:spAutoFit/>
          </a:bodyPr>
          <a:lstStyle/>
          <a:p>
            <a:pPr defTabSz="1018844"/>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会場案内図</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0" y="7760156"/>
            <a:ext cx="3473856" cy="3070071"/>
          </a:xfrm>
          <a:prstGeom prst="rect">
            <a:avLst/>
          </a:prstGeom>
        </p:spPr>
        <p:txBody>
          <a:bodyPr wrap="square">
            <a:spAutoFit/>
          </a:bodyPr>
          <a:lstStyle/>
          <a:p>
            <a:pPr defTabSz="1018844">
              <a:lnSpc>
                <a:spcPct val="150000"/>
              </a:lnSpc>
            </a:pPr>
            <a:r>
              <a:rPr lang="zh-CN"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CN"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559-8555</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大阪市</a:t>
            </a:r>
            <a:r>
              <a:rPr lang="zh-CN"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住之江区南港北</a:t>
            </a:r>
            <a:r>
              <a:rPr lang="en-US" altLang="zh-CN"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1-14-16</a:t>
            </a:r>
          </a:p>
          <a:p>
            <a:pPr defTabSz="1018844">
              <a:lnSpc>
                <a:spcPct val="1500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電車</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越</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しの場合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トレードセンター前</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駅</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番出口を出ていただき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ATC</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の中を通ってその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まま</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咲州庁舎へ</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コスモスクエア駅</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番出口を出ていただき、南東に約</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700m</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お車でお越しの場合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「大阪港咲洲トンネル咲洲側出口」より約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 </a:t>
            </a: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「阪神高速湾岸線南港北出口」より約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 </a:t>
            </a: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「阪神高速湾岸線南港南出口」より約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a:t>
            </a:r>
          </a:p>
        </p:txBody>
      </p:sp>
      <p:graphicFrame>
        <p:nvGraphicFramePr>
          <p:cNvPr id="17" name="表 16"/>
          <p:cNvGraphicFramePr>
            <a:graphicFrameLocks noGrp="1"/>
          </p:cNvGraphicFramePr>
          <p:nvPr>
            <p:extLst/>
          </p:nvPr>
        </p:nvGraphicFramePr>
        <p:xfrm>
          <a:off x="1258254" y="4920340"/>
          <a:ext cx="5209778" cy="816031"/>
        </p:xfrm>
        <a:graphic>
          <a:graphicData uri="http://schemas.openxmlformats.org/drawingml/2006/table">
            <a:tbl>
              <a:tblPr firstRow="1" bandRow="1">
                <a:tableStyleId>{2D5ABB26-0587-4C30-8999-92F81FD0307C}</a:tableStyleId>
              </a:tblPr>
              <a:tblGrid>
                <a:gridCol w="2811560"/>
                <a:gridCol w="2398218"/>
              </a:tblGrid>
              <a:tr h="276031">
                <a:tc>
                  <a:txBody>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40000">
                <a:tc>
                  <a:txBody>
                    <a:bodyPr/>
                    <a:lstStyle/>
                    <a:p>
                      <a:endParaRPr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aphicFrame>
        <p:nvGraphicFramePr>
          <p:cNvPr id="15" name="表 14"/>
          <p:cNvGraphicFramePr>
            <a:graphicFrameLocks noGrp="1"/>
          </p:cNvGraphicFramePr>
          <p:nvPr>
            <p:extLst/>
          </p:nvPr>
        </p:nvGraphicFramePr>
        <p:xfrm>
          <a:off x="1262737" y="5839219"/>
          <a:ext cx="5209778" cy="816031"/>
        </p:xfrm>
        <a:graphic>
          <a:graphicData uri="http://schemas.openxmlformats.org/drawingml/2006/table">
            <a:tbl>
              <a:tblPr firstRow="1" bandRow="1">
                <a:tableStyleId>{2D5ABB26-0587-4C30-8999-92F81FD0307C}</a:tableStyleId>
              </a:tblPr>
              <a:tblGrid>
                <a:gridCol w="2811560"/>
                <a:gridCol w="2398218"/>
              </a:tblGrid>
              <a:tr h="276031">
                <a:tc>
                  <a:txBody>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40000">
                <a:tc>
                  <a:txBody>
                    <a:bodyPr/>
                    <a:lstStyle/>
                    <a:p>
                      <a:endParaRPr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pSp>
        <p:nvGrpSpPr>
          <p:cNvPr id="11" name="グループ化 10"/>
          <p:cNvGrpSpPr/>
          <p:nvPr/>
        </p:nvGrpSpPr>
        <p:grpSpPr>
          <a:xfrm>
            <a:off x="3267636" y="7162838"/>
            <a:ext cx="4441918" cy="3703124"/>
            <a:chOff x="1020762" y="3148806"/>
            <a:chExt cx="5734050" cy="4610100"/>
          </a:xfrm>
        </p:grpSpPr>
        <p:pic>
          <p:nvPicPr>
            <p:cNvPr id="2" name="図 1"/>
            <p:cNvPicPr>
              <a:picLocks noChangeAspect="1"/>
            </p:cNvPicPr>
            <p:nvPr/>
          </p:nvPicPr>
          <p:blipFill>
            <a:blip r:embed="rId2"/>
            <a:stretch>
              <a:fillRect/>
            </a:stretch>
          </p:blipFill>
          <p:spPr>
            <a:xfrm>
              <a:off x="1020762" y="3148806"/>
              <a:ext cx="5734050" cy="4610100"/>
            </a:xfrm>
            <a:prstGeom prst="rect">
              <a:avLst/>
            </a:prstGeom>
          </p:spPr>
        </p:pic>
        <p:sp>
          <p:nvSpPr>
            <p:cNvPr id="9" name="正方形/長方形 8"/>
            <p:cNvSpPr/>
            <p:nvPr/>
          </p:nvSpPr>
          <p:spPr>
            <a:xfrm>
              <a:off x="1976718" y="3542248"/>
              <a:ext cx="1344706" cy="41118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44"/>
              <a:r>
                <a:rPr lang="ja-JP" altLang="en-US" sz="1600" b="1" dirty="0" smtClean="0">
                  <a:solidFill>
                    <a:prstClr val="white"/>
                  </a:solidFill>
                  <a:latin typeface="Meiryo UI" panose="020B0604030504040204" pitchFamily="50" charset="-128"/>
                  <a:ea typeface="Meiryo UI" panose="020B0604030504040204" pitchFamily="50" charset="-128"/>
                </a:rPr>
                <a:t>咲州庁舎</a:t>
              </a:r>
              <a:endParaRPr lang="ja-JP" altLang="en-US" sz="1600" b="1" dirty="0">
                <a:solidFill>
                  <a:prstClr val="white"/>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806773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209</Words>
  <Application>Microsoft Office PowerPoint</Application>
  <PresentationFormat>ユーザー設定</PresentationFormat>
  <Paragraphs>70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Meiryo UI</vt:lpstr>
      <vt:lpstr>ＭＳ Ｐゴシック</vt:lpstr>
      <vt:lpstr>メイリオ</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2017-01-19T10:47:54Z</dcterms:created>
  <dcterms:modified xsi:type="dcterms:W3CDTF">2018-03-29T04:43:41Z</dcterms:modified>
</cp:coreProperties>
</file>